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3" r:id="rId4"/>
    <p:sldId id="285" r:id="rId5"/>
    <p:sldId id="291" r:id="rId6"/>
    <p:sldId id="266" r:id="rId7"/>
    <p:sldId id="289" r:id="rId8"/>
    <p:sldId id="290" r:id="rId9"/>
    <p:sldId id="269" r:id="rId10"/>
    <p:sldId id="262" r:id="rId11"/>
    <p:sldId id="267" r:id="rId12"/>
    <p:sldId id="270" r:id="rId13"/>
    <p:sldId id="274" r:id="rId14"/>
    <p:sldId id="292" r:id="rId15"/>
    <p:sldId id="293" r:id="rId16"/>
    <p:sldId id="294" r:id="rId17"/>
    <p:sldId id="275" r:id="rId18"/>
    <p:sldId id="27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6AD"/>
    <a:srgbClr val="3DB39E"/>
    <a:srgbClr val="006C62"/>
    <a:srgbClr val="7F7F7F"/>
    <a:srgbClr val="15AF95"/>
    <a:srgbClr val="A6A6A6"/>
    <a:srgbClr val="17453D"/>
    <a:srgbClr val="12342E"/>
    <a:srgbClr val="000000"/>
    <a:srgbClr val="EFC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 autoAdjust="0"/>
    <p:restoredTop sz="94464" autoAdjust="0"/>
  </p:normalViewPr>
  <p:slideViewPr>
    <p:cSldViewPr snapToGrid="0">
      <p:cViewPr varScale="1">
        <p:scale>
          <a:sx n="99" d="100"/>
          <a:sy n="99" d="100"/>
        </p:scale>
        <p:origin x="52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62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861ABB-08E8-5A42-9ED8-A5034B496FC9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DD372A-17E0-2F4E-BBFC-B2800C894DFB}">
      <dgm:prSet phldrT="[Text]"/>
      <dgm:spPr/>
      <dgm:t>
        <a:bodyPr/>
        <a:lstStyle/>
        <a:p>
          <a:r>
            <a:rPr lang="en-US" dirty="0" smtClean="0"/>
            <a:t>step1</a:t>
          </a:r>
          <a:endParaRPr lang="en-US" dirty="0"/>
        </a:p>
      </dgm:t>
    </dgm:pt>
    <dgm:pt modelId="{F8A83CE0-4478-3E48-944B-B70BA8A393B2}" type="parTrans" cxnId="{0291A222-DB76-F241-80A7-428AAEC473A0}">
      <dgm:prSet/>
      <dgm:spPr/>
      <dgm:t>
        <a:bodyPr/>
        <a:lstStyle/>
        <a:p>
          <a:endParaRPr lang="en-US"/>
        </a:p>
      </dgm:t>
    </dgm:pt>
    <dgm:pt modelId="{BDD164D2-83ED-7649-85D4-483AE4D79F4C}" type="sibTrans" cxnId="{0291A222-DB76-F241-80A7-428AAEC473A0}">
      <dgm:prSet/>
      <dgm:spPr/>
      <dgm:t>
        <a:bodyPr/>
        <a:lstStyle/>
        <a:p>
          <a:endParaRPr lang="en-US"/>
        </a:p>
      </dgm:t>
    </dgm:pt>
    <dgm:pt modelId="{B52C6431-535E-714F-A6EE-D6F3422D7949}">
      <dgm:prSet phldrT="[Text]"/>
      <dgm:spPr/>
      <dgm:t>
        <a:bodyPr/>
        <a:lstStyle/>
        <a:p>
          <a:r>
            <a:rPr lang="en-US" dirty="0" smtClean="0"/>
            <a:t>find files with extension ".</a:t>
          </a:r>
          <a:r>
            <a:rPr lang="en-US" dirty="0" err="1" smtClean="0"/>
            <a:t>htm</a:t>
          </a:r>
          <a:r>
            <a:rPr lang="en-US" dirty="0" smtClean="0"/>
            <a:t>"</a:t>
          </a:r>
          <a:endParaRPr lang="en-US" dirty="0"/>
        </a:p>
      </dgm:t>
    </dgm:pt>
    <dgm:pt modelId="{CFF0F6CA-4661-A04C-9846-3FD966CBA8C0}" type="parTrans" cxnId="{654CB24C-4ABB-544E-BF48-479DD614DE90}">
      <dgm:prSet/>
      <dgm:spPr/>
      <dgm:t>
        <a:bodyPr/>
        <a:lstStyle/>
        <a:p>
          <a:endParaRPr lang="en-US"/>
        </a:p>
      </dgm:t>
    </dgm:pt>
    <dgm:pt modelId="{CFD586B5-FF6D-D648-8E6B-EBACD40E24BD}" type="sibTrans" cxnId="{654CB24C-4ABB-544E-BF48-479DD614DE90}">
      <dgm:prSet/>
      <dgm:spPr/>
      <dgm:t>
        <a:bodyPr/>
        <a:lstStyle/>
        <a:p>
          <a:endParaRPr lang="en-US"/>
        </a:p>
      </dgm:t>
    </dgm:pt>
    <dgm:pt modelId="{81459C1A-06FF-984A-947F-5B901A8C40F3}">
      <dgm:prSet phldrT="[Text]"/>
      <dgm:spPr/>
      <dgm:t>
        <a:bodyPr/>
        <a:lstStyle/>
        <a:p>
          <a:r>
            <a:rPr lang="en-US" dirty="0" smtClean="0"/>
            <a:t>add all files to </a:t>
          </a:r>
          <a:r>
            <a:rPr lang="en-US" altLang="zh-CN" dirty="0" smtClean="0"/>
            <a:t>array</a:t>
          </a:r>
          <a:r>
            <a:rPr lang="en-US" dirty="0" smtClean="0"/>
            <a:t> list</a:t>
          </a:r>
          <a:endParaRPr lang="en-US" dirty="0"/>
        </a:p>
      </dgm:t>
    </dgm:pt>
    <dgm:pt modelId="{FAF3BD7A-F283-934C-B740-BDF3369FEC05}" type="parTrans" cxnId="{CC2D9357-509B-E349-B816-0125C0736D79}">
      <dgm:prSet/>
      <dgm:spPr/>
      <dgm:t>
        <a:bodyPr/>
        <a:lstStyle/>
        <a:p>
          <a:endParaRPr lang="en-US"/>
        </a:p>
      </dgm:t>
    </dgm:pt>
    <dgm:pt modelId="{61860FD8-F80E-8449-8C39-3FF37D6BF7EB}" type="sibTrans" cxnId="{CC2D9357-509B-E349-B816-0125C0736D79}">
      <dgm:prSet/>
      <dgm:spPr/>
      <dgm:t>
        <a:bodyPr/>
        <a:lstStyle/>
        <a:p>
          <a:endParaRPr lang="en-US"/>
        </a:p>
      </dgm:t>
    </dgm:pt>
    <dgm:pt modelId="{8BD6275A-48AF-AD42-8207-65D9F35C49B0}">
      <dgm:prSet phldrT="[Text]"/>
      <dgm:spPr/>
      <dgm:t>
        <a:bodyPr/>
        <a:lstStyle/>
        <a:p>
          <a:r>
            <a:rPr lang="en-US" dirty="0" smtClean="0"/>
            <a:t>step2</a:t>
          </a:r>
          <a:endParaRPr lang="en-US" dirty="0"/>
        </a:p>
      </dgm:t>
    </dgm:pt>
    <dgm:pt modelId="{060B552C-C54D-7547-BDDA-AA425C06A044}" type="parTrans" cxnId="{A6CFF5E9-B45D-6346-A826-8779DED75420}">
      <dgm:prSet/>
      <dgm:spPr/>
      <dgm:t>
        <a:bodyPr/>
        <a:lstStyle/>
        <a:p>
          <a:endParaRPr lang="en-US"/>
        </a:p>
      </dgm:t>
    </dgm:pt>
    <dgm:pt modelId="{A0D8B2CB-572D-4F41-9AAF-CBCC91C8A167}" type="sibTrans" cxnId="{A6CFF5E9-B45D-6346-A826-8779DED75420}">
      <dgm:prSet/>
      <dgm:spPr/>
      <dgm:t>
        <a:bodyPr/>
        <a:lstStyle/>
        <a:p>
          <a:endParaRPr lang="en-US"/>
        </a:p>
      </dgm:t>
    </dgm:pt>
    <dgm:pt modelId="{4B970612-D23F-6F43-84B5-9BD468942802}">
      <dgm:prSet phldrT="[Text]"/>
      <dgm:spPr/>
      <dgm:t>
        <a:bodyPr/>
        <a:lstStyle/>
        <a:p>
          <a:r>
            <a:rPr lang="en-US" dirty="0" smtClean="0"/>
            <a:t>scrape and parse HTML to Document by</a:t>
          </a:r>
          <a:r>
            <a:rPr lang="en-US" baseline="0" dirty="0" smtClean="0"/>
            <a:t> </a:t>
          </a:r>
          <a:r>
            <a:rPr lang="en-US" baseline="0" dirty="0" err="1" smtClean="0"/>
            <a:t>jsoup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to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get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information.</a:t>
          </a:r>
        </a:p>
        <a:p>
          <a:r>
            <a:rPr lang="zh-CN" altLang="en-US" baseline="0" dirty="0" smtClean="0"/>
            <a:t> </a:t>
          </a:r>
          <a:endParaRPr lang="en-US" dirty="0"/>
        </a:p>
      </dgm:t>
    </dgm:pt>
    <dgm:pt modelId="{32784456-932A-204E-B9E7-F7C119A8AC56}" type="parTrans" cxnId="{8F443FE5-CD2F-BC44-9F4D-958E35D979C2}">
      <dgm:prSet/>
      <dgm:spPr/>
      <dgm:t>
        <a:bodyPr/>
        <a:lstStyle/>
        <a:p>
          <a:endParaRPr lang="en-US"/>
        </a:p>
      </dgm:t>
    </dgm:pt>
    <dgm:pt modelId="{959C3DF4-63E6-B943-B1B3-660ECEA290A8}" type="sibTrans" cxnId="{8F443FE5-CD2F-BC44-9F4D-958E35D979C2}">
      <dgm:prSet/>
      <dgm:spPr/>
      <dgm:t>
        <a:bodyPr/>
        <a:lstStyle/>
        <a:p>
          <a:endParaRPr lang="en-US"/>
        </a:p>
      </dgm:t>
    </dgm:pt>
    <dgm:pt modelId="{1BA0D820-94B2-F342-8026-B8646FBB2041}">
      <dgm:prSet phldrT="[Text]"/>
      <dgm:spPr/>
      <dgm:t>
        <a:bodyPr/>
        <a:lstStyle/>
        <a:p>
          <a:r>
            <a:rPr lang="en-US" dirty="0" smtClean="0"/>
            <a:t>step</a:t>
          </a:r>
          <a:r>
            <a:rPr lang="en-US" altLang="zh-CN" dirty="0" smtClean="0"/>
            <a:t>3</a:t>
          </a:r>
          <a:endParaRPr lang="en-US" dirty="0"/>
        </a:p>
      </dgm:t>
    </dgm:pt>
    <dgm:pt modelId="{9BFDA227-A7C9-064C-AFD2-FF02EC78AE05}" type="sibTrans" cxnId="{17F0EAA3-DF5C-1847-9564-C1EEF88AA513}">
      <dgm:prSet/>
      <dgm:spPr/>
      <dgm:t>
        <a:bodyPr/>
        <a:lstStyle/>
        <a:p>
          <a:endParaRPr lang="en-US"/>
        </a:p>
      </dgm:t>
    </dgm:pt>
    <dgm:pt modelId="{B044D34A-8B4E-044C-9BE7-AA47323D2DBC}" type="parTrans" cxnId="{17F0EAA3-DF5C-1847-9564-C1EEF88AA513}">
      <dgm:prSet/>
      <dgm:spPr/>
      <dgm:t>
        <a:bodyPr/>
        <a:lstStyle/>
        <a:p>
          <a:endParaRPr lang="en-US"/>
        </a:p>
      </dgm:t>
    </dgm:pt>
    <dgm:pt modelId="{4B37E199-8CB5-6642-9A9D-466103ED3011}">
      <dgm:prSet phldrT="[Text]"/>
      <dgm:spPr/>
      <dgm:t>
        <a:bodyPr/>
        <a:lstStyle/>
        <a:p>
          <a:pPr marL="228600" lvl="1" indent="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CN" dirty="0" smtClean="0">
              <a:solidFill>
                <a:schemeClr val="tx1"/>
              </a:solidFill>
            </a:rPr>
            <a:t>Creating</a:t>
          </a:r>
          <a:r>
            <a:rPr lang="zh-CN" altLang="en-US" baseline="0" dirty="0" smtClean="0">
              <a:solidFill>
                <a:schemeClr val="tx1"/>
              </a:solidFill>
            </a:rPr>
            <a:t> </a:t>
          </a:r>
          <a:r>
            <a:rPr lang="en-US" altLang="zh-CN" baseline="0" dirty="0" smtClean="0">
              <a:solidFill>
                <a:schemeClr val="tx1"/>
              </a:solidFill>
            </a:rPr>
            <a:t>the</a:t>
          </a:r>
          <a:r>
            <a:rPr lang="zh-CN" altLang="en-US" baseline="0" dirty="0" smtClean="0">
              <a:solidFill>
                <a:schemeClr val="tx1"/>
              </a:solidFill>
            </a:rPr>
            <a:t> </a:t>
          </a:r>
          <a:r>
            <a:rPr lang="en-US" altLang="zh-CN" baseline="0" dirty="0" smtClean="0">
              <a:solidFill>
                <a:schemeClr val="tx1"/>
              </a:solidFill>
            </a:rPr>
            <a:t>document</a:t>
          </a:r>
          <a:r>
            <a:rPr lang="zh-CN" altLang="en-US" baseline="0" dirty="0" smtClean="0">
              <a:solidFill>
                <a:schemeClr val="tx1"/>
              </a:solidFill>
            </a:rPr>
            <a:t> </a:t>
          </a:r>
          <a:r>
            <a:rPr lang="en-US" altLang="zh-CN" baseline="0" dirty="0" smtClean="0">
              <a:solidFill>
                <a:schemeClr val="tx1"/>
              </a:solidFill>
            </a:rPr>
            <a:t>structure</a:t>
          </a:r>
          <a:endParaRPr lang="en-US" dirty="0">
            <a:solidFill>
              <a:schemeClr val="tx1"/>
            </a:solidFill>
          </a:endParaRPr>
        </a:p>
      </dgm:t>
    </dgm:pt>
    <dgm:pt modelId="{1A0D14CA-ABA5-1E49-891B-C1C2EF1ED542}" type="parTrans" cxnId="{0B440720-C16D-6144-999C-83222A6DF62D}">
      <dgm:prSet/>
      <dgm:spPr/>
      <dgm:t>
        <a:bodyPr/>
        <a:lstStyle/>
        <a:p>
          <a:endParaRPr lang="en-US"/>
        </a:p>
      </dgm:t>
    </dgm:pt>
    <dgm:pt modelId="{60B74ACB-4269-E149-8951-B50424240C46}" type="sibTrans" cxnId="{0B440720-C16D-6144-999C-83222A6DF62D}">
      <dgm:prSet/>
      <dgm:spPr/>
      <dgm:t>
        <a:bodyPr/>
        <a:lstStyle/>
        <a:p>
          <a:endParaRPr lang="en-US"/>
        </a:p>
      </dgm:t>
    </dgm:pt>
    <dgm:pt modelId="{9B6A3092-4767-8540-A5AC-CF3B11BF673C}">
      <dgm:prSet phldrT="[Text]"/>
      <dgm:spPr/>
      <dgm:t>
        <a:bodyPr/>
        <a:lstStyle/>
        <a:p>
          <a:pPr marL="228600" lvl="1" indent="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CN" dirty="0" smtClean="0">
              <a:solidFill>
                <a:schemeClr val="tx1"/>
              </a:solidFill>
            </a:rPr>
            <a:t>Write to file with txt extension</a:t>
          </a:r>
          <a:endParaRPr lang="en-US" dirty="0">
            <a:solidFill>
              <a:schemeClr val="tx1"/>
            </a:solidFill>
          </a:endParaRPr>
        </a:p>
      </dgm:t>
    </dgm:pt>
    <dgm:pt modelId="{F2235719-CDBE-2042-AC59-36D1D9AD318F}" type="parTrans" cxnId="{23B8E9E2-489B-0741-A5D2-C5721E2FB990}">
      <dgm:prSet/>
      <dgm:spPr/>
      <dgm:t>
        <a:bodyPr/>
        <a:lstStyle/>
        <a:p>
          <a:endParaRPr lang="en-US"/>
        </a:p>
      </dgm:t>
    </dgm:pt>
    <dgm:pt modelId="{3ADECC1B-34B8-2F4D-9364-41C4E8EF1B1E}" type="sibTrans" cxnId="{23B8E9E2-489B-0741-A5D2-C5721E2FB990}">
      <dgm:prSet/>
      <dgm:spPr/>
      <dgm:t>
        <a:bodyPr/>
        <a:lstStyle/>
        <a:p>
          <a:endParaRPr lang="en-US"/>
        </a:p>
      </dgm:t>
    </dgm:pt>
    <dgm:pt modelId="{7F6EDA6C-7DD8-964A-953D-8C4D5C6B95AD}" type="pres">
      <dgm:prSet presAssocID="{7D861ABB-08E8-5A42-9ED8-A5034B496FC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0085332-AC61-D141-9F8F-6214FD6A503B}" type="pres">
      <dgm:prSet presAssocID="{7BDD372A-17E0-2F4E-BBFC-B2800C894DFB}" presName="composite" presStyleCnt="0"/>
      <dgm:spPr/>
    </dgm:pt>
    <dgm:pt modelId="{0B7DC1B2-E339-2D41-942D-AFE0AF6E9913}" type="pres">
      <dgm:prSet presAssocID="{7BDD372A-17E0-2F4E-BBFC-B2800C894DFB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769A47-25B5-2B48-8288-14559E68BD92}" type="pres">
      <dgm:prSet presAssocID="{7BDD372A-17E0-2F4E-BBFC-B2800C894DFB}" presName="descendantText" presStyleLbl="alignAcc1" presStyleIdx="0" presStyleCnt="3" custLinFactNeighborX="1776" custLinFactNeighborY="26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8612B1-39E6-5844-B353-4B998CA957F7}" type="pres">
      <dgm:prSet presAssocID="{BDD164D2-83ED-7649-85D4-483AE4D79F4C}" presName="sp" presStyleCnt="0"/>
      <dgm:spPr/>
    </dgm:pt>
    <dgm:pt modelId="{F0E52651-D4DD-1B42-8813-07733E2DFD39}" type="pres">
      <dgm:prSet presAssocID="{8BD6275A-48AF-AD42-8207-65D9F35C49B0}" presName="composite" presStyleCnt="0"/>
      <dgm:spPr/>
    </dgm:pt>
    <dgm:pt modelId="{6344A094-4ABE-B64E-8601-2842A0529842}" type="pres">
      <dgm:prSet presAssocID="{8BD6275A-48AF-AD42-8207-65D9F35C49B0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DD2812-D4C2-504C-8DE4-846D5391AEE9}" type="pres">
      <dgm:prSet presAssocID="{8BD6275A-48AF-AD42-8207-65D9F35C49B0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A4B290-8E14-054A-8B3A-EA7974666784}" type="pres">
      <dgm:prSet presAssocID="{A0D8B2CB-572D-4F41-9AAF-CBCC91C8A167}" presName="sp" presStyleCnt="0"/>
      <dgm:spPr/>
    </dgm:pt>
    <dgm:pt modelId="{63B3467E-7EF6-514F-BF11-39DB4BB454E7}" type="pres">
      <dgm:prSet presAssocID="{1BA0D820-94B2-F342-8026-B8646FBB2041}" presName="composite" presStyleCnt="0"/>
      <dgm:spPr/>
    </dgm:pt>
    <dgm:pt modelId="{C8F86E55-62FA-E24F-9445-BE36BACD1ABF}" type="pres">
      <dgm:prSet presAssocID="{1BA0D820-94B2-F342-8026-B8646FBB2041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C64B79-FC62-E240-9CA6-B878DA1E3E90}" type="pres">
      <dgm:prSet presAssocID="{1BA0D820-94B2-F342-8026-B8646FBB2041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3B8E9E2-489B-0741-A5D2-C5721E2FB990}" srcId="{1BA0D820-94B2-F342-8026-B8646FBB2041}" destId="{9B6A3092-4767-8540-A5AC-CF3B11BF673C}" srcOrd="1" destOrd="0" parTransId="{F2235719-CDBE-2042-AC59-36D1D9AD318F}" sibTransId="{3ADECC1B-34B8-2F4D-9364-41C4E8EF1B1E}"/>
    <dgm:cxn modelId="{E4BBF3E8-EF90-3141-9C41-A42DF95C9996}" type="presOf" srcId="{1BA0D820-94B2-F342-8026-B8646FBB2041}" destId="{C8F86E55-62FA-E24F-9445-BE36BACD1ABF}" srcOrd="0" destOrd="0" presId="urn:microsoft.com/office/officeart/2005/8/layout/chevron2"/>
    <dgm:cxn modelId="{8F443FE5-CD2F-BC44-9F4D-958E35D979C2}" srcId="{8BD6275A-48AF-AD42-8207-65D9F35C49B0}" destId="{4B970612-D23F-6F43-84B5-9BD468942802}" srcOrd="0" destOrd="0" parTransId="{32784456-932A-204E-B9E7-F7C119A8AC56}" sibTransId="{959C3DF4-63E6-B943-B1B3-660ECEA290A8}"/>
    <dgm:cxn modelId="{30A93C89-A97B-F548-A264-7B3F8DFD613F}" type="presOf" srcId="{7BDD372A-17E0-2F4E-BBFC-B2800C894DFB}" destId="{0B7DC1B2-E339-2D41-942D-AFE0AF6E9913}" srcOrd="0" destOrd="0" presId="urn:microsoft.com/office/officeart/2005/8/layout/chevron2"/>
    <dgm:cxn modelId="{8FA02E58-2334-034F-BC3C-522423791291}" type="presOf" srcId="{4B37E199-8CB5-6642-9A9D-466103ED3011}" destId="{FBC64B79-FC62-E240-9CA6-B878DA1E3E90}" srcOrd="0" destOrd="0" presId="urn:microsoft.com/office/officeart/2005/8/layout/chevron2"/>
    <dgm:cxn modelId="{0291A222-DB76-F241-80A7-428AAEC473A0}" srcId="{7D861ABB-08E8-5A42-9ED8-A5034B496FC9}" destId="{7BDD372A-17E0-2F4E-BBFC-B2800C894DFB}" srcOrd="0" destOrd="0" parTransId="{F8A83CE0-4478-3E48-944B-B70BA8A393B2}" sibTransId="{BDD164D2-83ED-7649-85D4-483AE4D79F4C}"/>
    <dgm:cxn modelId="{A6CFF5E9-B45D-6346-A826-8779DED75420}" srcId="{7D861ABB-08E8-5A42-9ED8-A5034B496FC9}" destId="{8BD6275A-48AF-AD42-8207-65D9F35C49B0}" srcOrd="1" destOrd="0" parTransId="{060B552C-C54D-7547-BDDA-AA425C06A044}" sibTransId="{A0D8B2CB-572D-4F41-9AAF-CBCC91C8A167}"/>
    <dgm:cxn modelId="{CC2D9357-509B-E349-B816-0125C0736D79}" srcId="{7BDD372A-17E0-2F4E-BBFC-B2800C894DFB}" destId="{81459C1A-06FF-984A-947F-5B901A8C40F3}" srcOrd="1" destOrd="0" parTransId="{FAF3BD7A-F283-934C-B740-BDF3369FEC05}" sibTransId="{61860FD8-F80E-8449-8C39-3FF37D6BF7EB}"/>
    <dgm:cxn modelId="{E39D7FAB-B666-1F4E-9EAE-1EB652DBCB33}" type="presOf" srcId="{8BD6275A-48AF-AD42-8207-65D9F35C49B0}" destId="{6344A094-4ABE-B64E-8601-2842A0529842}" srcOrd="0" destOrd="0" presId="urn:microsoft.com/office/officeart/2005/8/layout/chevron2"/>
    <dgm:cxn modelId="{A66F3873-69D5-B749-8550-44626148D76D}" type="presOf" srcId="{4B970612-D23F-6F43-84B5-9BD468942802}" destId="{A0DD2812-D4C2-504C-8DE4-846D5391AEE9}" srcOrd="0" destOrd="0" presId="urn:microsoft.com/office/officeart/2005/8/layout/chevron2"/>
    <dgm:cxn modelId="{3D06B29C-74CB-E942-916A-A1589AF9F0E5}" type="presOf" srcId="{7D861ABB-08E8-5A42-9ED8-A5034B496FC9}" destId="{7F6EDA6C-7DD8-964A-953D-8C4D5C6B95AD}" srcOrd="0" destOrd="0" presId="urn:microsoft.com/office/officeart/2005/8/layout/chevron2"/>
    <dgm:cxn modelId="{DF8291CB-2A49-624B-A852-70DC693AFBD6}" type="presOf" srcId="{9B6A3092-4767-8540-A5AC-CF3B11BF673C}" destId="{FBC64B79-FC62-E240-9CA6-B878DA1E3E90}" srcOrd="0" destOrd="1" presId="urn:microsoft.com/office/officeart/2005/8/layout/chevron2"/>
    <dgm:cxn modelId="{0B440720-C16D-6144-999C-83222A6DF62D}" srcId="{1BA0D820-94B2-F342-8026-B8646FBB2041}" destId="{4B37E199-8CB5-6642-9A9D-466103ED3011}" srcOrd="0" destOrd="0" parTransId="{1A0D14CA-ABA5-1E49-891B-C1C2EF1ED542}" sibTransId="{60B74ACB-4269-E149-8951-B50424240C46}"/>
    <dgm:cxn modelId="{FC25B3EB-5CFE-BD4E-B9D2-4250F86F5301}" type="presOf" srcId="{81459C1A-06FF-984A-947F-5B901A8C40F3}" destId="{A9769A47-25B5-2B48-8288-14559E68BD92}" srcOrd="0" destOrd="1" presId="urn:microsoft.com/office/officeart/2005/8/layout/chevron2"/>
    <dgm:cxn modelId="{654CB24C-4ABB-544E-BF48-479DD614DE90}" srcId="{7BDD372A-17E0-2F4E-BBFC-B2800C894DFB}" destId="{B52C6431-535E-714F-A6EE-D6F3422D7949}" srcOrd="0" destOrd="0" parTransId="{CFF0F6CA-4661-A04C-9846-3FD966CBA8C0}" sibTransId="{CFD586B5-FF6D-D648-8E6B-EBACD40E24BD}"/>
    <dgm:cxn modelId="{6E096560-251A-5A43-90E6-909418A0D368}" type="presOf" srcId="{B52C6431-535E-714F-A6EE-D6F3422D7949}" destId="{A9769A47-25B5-2B48-8288-14559E68BD92}" srcOrd="0" destOrd="0" presId="urn:microsoft.com/office/officeart/2005/8/layout/chevron2"/>
    <dgm:cxn modelId="{17F0EAA3-DF5C-1847-9564-C1EEF88AA513}" srcId="{7D861ABB-08E8-5A42-9ED8-A5034B496FC9}" destId="{1BA0D820-94B2-F342-8026-B8646FBB2041}" srcOrd="2" destOrd="0" parTransId="{B044D34A-8B4E-044C-9BE7-AA47323D2DBC}" sibTransId="{9BFDA227-A7C9-064C-AFD2-FF02EC78AE05}"/>
    <dgm:cxn modelId="{23F7F9E2-7545-3146-961E-7C9E25DAEDE2}" type="presParOf" srcId="{7F6EDA6C-7DD8-964A-953D-8C4D5C6B95AD}" destId="{30085332-AC61-D141-9F8F-6214FD6A503B}" srcOrd="0" destOrd="0" presId="urn:microsoft.com/office/officeart/2005/8/layout/chevron2"/>
    <dgm:cxn modelId="{17D147B8-07CD-8044-911C-6BAF9D189A9A}" type="presParOf" srcId="{30085332-AC61-D141-9F8F-6214FD6A503B}" destId="{0B7DC1B2-E339-2D41-942D-AFE0AF6E9913}" srcOrd="0" destOrd="0" presId="urn:microsoft.com/office/officeart/2005/8/layout/chevron2"/>
    <dgm:cxn modelId="{1ABA69D0-3652-7C4A-82FD-3F9D91C900B6}" type="presParOf" srcId="{30085332-AC61-D141-9F8F-6214FD6A503B}" destId="{A9769A47-25B5-2B48-8288-14559E68BD92}" srcOrd="1" destOrd="0" presId="urn:microsoft.com/office/officeart/2005/8/layout/chevron2"/>
    <dgm:cxn modelId="{B6D4DE4A-F993-3B4F-8256-08D71F46F9A5}" type="presParOf" srcId="{7F6EDA6C-7DD8-964A-953D-8C4D5C6B95AD}" destId="{F98612B1-39E6-5844-B353-4B998CA957F7}" srcOrd="1" destOrd="0" presId="urn:microsoft.com/office/officeart/2005/8/layout/chevron2"/>
    <dgm:cxn modelId="{D4F23B6C-C4C9-B041-B5E6-ABED082D4B9C}" type="presParOf" srcId="{7F6EDA6C-7DD8-964A-953D-8C4D5C6B95AD}" destId="{F0E52651-D4DD-1B42-8813-07733E2DFD39}" srcOrd="2" destOrd="0" presId="urn:microsoft.com/office/officeart/2005/8/layout/chevron2"/>
    <dgm:cxn modelId="{E56A7D99-92EA-9B4E-BE9C-0A5456CFB9FE}" type="presParOf" srcId="{F0E52651-D4DD-1B42-8813-07733E2DFD39}" destId="{6344A094-4ABE-B64E-8601-2842A0529842}" srcOrd="0" destOrd="0" presId="urn:microsoft.com/office/officeart/2005/8/layout/chevron2"/>
    <dgm:cxn modelId="{7556CA07-DFDF-B747-9724-06D501553785}" type="presParOf" srcId="{F0E52651-D4DD-1B42-8813-07733E2DFD39}" destId="{A0DD2812-D4C2-504C-8DE4-846D5391AEE9}" srcOrd="1" destOrd="0" presId="urn:microsoft.com/office/officeart/2005/8/layout/chevron2"/>
    <dgm:cxn modelId="{7013D0F0-A4A7-AE44-ABCA-8188A0559E70}" type="presParOf" srcId="{7F6EDA6C-7DD8-964A-953D-8C4D5C6B95AD}" destId="{F8A4B290-8E14-054A-8B3A-EA7974666784}" srcOrd="3" destOrd="0" presId="urn:microsoft.com/office/officeart/2005/8/layout/chevron2"/>
    <dgm:cxn modelId="{B4FACE2F-FBFB-1248-BEC4-EF8F184298D2}" type="presParOf" srcId="{7F6EDA6C-7DD8-964A-953D-8C4D5C6B95AD}" destId="{63B3467E-7EF6-514F-BF11-39DB4BB454E7}" srcOrd="4" destOrd="0" presId="urn:microsoft.com/office/officeart/2005/8/layout/chevron2"/>
    <dgm:cxn modelId="{97B3C587-2302-224A-B8E5-77615D139BC8}" type="presParOf" srcId="{63B3467E-7EF6-514F-BF11-39DB4BB454E7}" destId="{C8F86E55-62FA-E24F-9445-BE36BACD1ABF}" srcOrd="0" destOrd="0" presId="urn:microsoft.com/office/officeart/2005/8/layout/chevron2"/>
    <dgm:cxn modelId="{8F38EEB6-FFA3-4543-8DCE-B2C8EE857E20}" type="presParOf" srcId="{63B3467E-7EF6-514F-BF11-39DB4BB454E7}" destId="{FBC64B79-FC62-E240-9CA6-B878DA1E3E9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7DC1B2-E339-2D41-942D-AFE0AF6E9913}">
      <dsp:nvSpPr>
        <dsp:cNvPr id="0" name=""/>
        <dsp:cNvSpPr/>
      </dsp:nvSpPr>
      <dsp:spPr>
        <a:xfrm rot="5400000">
          <a:off x="-247882" y="249385"/>
          <a:ext cx="1652552" cy="115678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step1</a:t>
          </a:r>
          <a:endParaRPr lang="en-US" sz="3200" kern="1200" dirty="0"/>
        </a:p>
      </dsp:txBody>
      <dsp:txXfrm rot="-5400000">
        <a:off x="1" y="579895"/>
        <a:ext cx="1156786" cy="495766"/>
      </dsp:txXfrm>
    </dsp:sp>
    <dsp:sp modelId="{A9769A47-25B5-2B48-8288-14559E68BD92}">
      <dsp:nvSpPr>
        <dsp:cNvPr id="0" name=""/>
        <dsp:cNvSpPr/>
      </dsp:nvSpPr>
      <dsp:spPr>
        <a:xfrm rot="5400000">
          <a:off x="3463619" y="-2277165"/>
          <a:ext cx="1074159" cy="568782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find files with extension ".</a:t>
          </a:r>
          <a:r>
            <a:rPr lang="en-US" sz="2100" kern="1200" dirty="0" err="1" smtClean="0"/>
            <a:t>htm</a:t>
          </a:r>
          <a:r>
            <a:rPr lang="en-US" sz="2100" kern="1200" dirty="0" smtClean="0"/>
            <a:t>"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add all files to </a:t>
          </a:r>
          <a:r>
            <a:rPr lang="en-US" altLang="zh-CN" sz="2100" kern="1200" dirty="0" smtClean="0"/>
            <a:t>array</a:t>
          </a:r>
          <a:r>
            <a:rPr lang="en-US" sz="2100" kern="1200" dirty="0" smtClean="0"/>
            <a:t> list</a:t>
          </a:r>
          <a:endParaRPr lang="en-US" sz="2100" kern="1200" dirty="0"/>
        </a:p>
      </dsp:txBody>
      <dsp:txXfrm rot="-5400000">
        <a:off x="1156786" y="82104"/>
        <a:ext cx="5635389" cy="969287"/>
      </dsp:txXfrm>
    </dsp:sp>
    <dsp:sp modelId="{6344A094-4ABE-B64E-8601-2842A0529842}">
      <dsp:nvSpPr>
        <dsp:cNvPr id="0" name=""/>
        <dsp:cNvSpPr/>
      </dsp:nvSpPr>
      <dsp:spPr>
        <a:xfrm rot="5400000">
          <a:off x="-247882" y="1708382"/>
          <a:ext cx="1652552" cy="115678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step2</a:t>
          </a:r>
          <a:endParaRPr lang="en-US" sz="3200" kern="1200" dirty="0"/>
        </a:p>
      </dsp:txBody>
      <dsp:txXfrm rot="-5400000">
        <a:off x="1" y="2038892"/>
        <a:ext cx="1156786" cy="495766"/>
      </dsp:txXfrm>
    </dsp:sp>
    <dsp:sp modelId="{A0DD2812-D4C2-504C-8DE4-846D5391AEE9}">
      <dsp:nvSpPr>
        <dsp:cNvPr id="0" name=""/>
        <dsp:cNvSpPr/>
      </dsp:nvSpPr>
      <dsp:spPr>
        <a:xfrm rot="5400000">
          <a:off x="3463619" y="-846333"/>
          <a:ext cx="1074159" cy="568782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scrape and parse HTML to Document by</a:t>
          </a:r>
          <a:r>
            <a:rPr lang="en-US" sz="2100" kern="1200" baseline="0" dirty="0" smtClean="0"/>
            <a:t> </a:t>
          </a:r>
          <a:r>
            <a:rPr lang="en-US" sz="2100" kern="1200" baseline="0" dirty="0" err="1" smtClean="0"/>
            <a:t>jsoup</a:t>
          </a:r>
          <a:r>
            <a:rPr lang="zh-CN" altLang="en-US" sz="2100" kern="1200" baseline="0" dirty="0" smtClean="0"/>
            <a:t> </a:t>
          </a:r>
          <a:r>
            <a:rPr lang="en-US" altLang="zh-CN" sz="2100" kern="1200" baseline="0" dirty="0" smtClean="0"/>
            <a:t>to</a:t>
          </a:r>
          <a:r>
            <a:rPr lang="zh-CN" altLang="en-US" sz="2100" kern="1200" baseline="0" dirty="0" smtClean="0"/>
            <a:t> </a:t>
          </a:r>
          <a:r>
            <a:rPr lang="en-US" altLang="zh-CN" sz="2100" kern="1200" baseline="0" dirty="0" smtClean="0"/>
            <a:t>get</a:t>
          </a:r>
          <a:r>
            <a:rPr lang="zh-CN" altLang="en-US" sz="2100" kern="1200" baseline="0" dirty="0" smtClean="0"/>
            <a:t> </a:t>
          </a:r>
          <a:r>
            <a:rPr lang="en-US" altLang="zh-CN" sz="2100" kern="1200" baseline="0" dirty="0" smtClean="0"/>
            <a:t>information.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100" kern="1200" baseline="0" dirty="0" smtClean="0"/>
            <a:t> </a:t>
          </a:r>
          <a:endParaRPr lang="en-US" sz="2100" kern="1200" dirty="0"/>
        </a:p>
      </dsp:txBody>
      <dsp:txXfrm rot="-5400000">
        <a:off x="1156786" y="1512936"/>
        <a:ext cx="5635389" cy="969287"/>
      </dsp:txXfrm>
    </dsp:sp>
    <dsp:sp modelId="{C8F86E55-62FA-E24F-9445-BE36BACD1ABF}">
      <dsp:nvSpPr>
        <dsp:cNvPr id="0" name=""/>
        <dsp:cNvSpPr/>
      </dsp:nvSpPr>
      <dsp:spPr>
        <a:xfrm rot="5400000">
          <a:off x="-247882" y="3167378"/>
          <a:ext cx="1652552" cy="115678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step</a:t>
          </a:r>
          <a:r>
            <a:rPr lang="en-US" altLang="zh-CN" sz="3200" kern="1200" dirty="0" smtClean="0"/>
            <a:t>3</a:t>
          </a:r>
          <a:endParaRPr lang="en-US" sz="3200" kern="1200" dirty="0"/>
        </a:p>
      </dsp:txBody>
      <dsp:txXfrm rot="-5400000">
        <a:off x="1" y="3497888"/>
        <a:ext cx="1156786" cy="495766"/>
      </dsp:txXfrm>
    </dsp:sp>
    <dsp:sp modelId="{FBC64B79-FC62-E240-9CA6-B878DA1E3E90}">
      <dsp:nvSpPr>
        <dsp:cNvPr id="0" name=""/>
        <dsp:cNvSpPr/>
      </dsp:nvSpPr>
      <dsp:spPr>
        <a:xfrm rot="5400000">
          <a:off x="3463619" y="612662"/>
          <a:ext cx="1074159" cy="568782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100" kern="1200" dirty="0" smtClean="0">
              <a:solidFill>
                <a:schemeClr val="tx1"/>
              </a:solidFill>
            </a:rPr>
            <a:t>Creating</a:t>
          </a:r>
          <a:r>
            <a:rPr lang="zh-CN" altLang="en-US" sz="2100" kern="1200" baseline="0" dirty="0" smtClean="0">
              <a:solidFill>
                <a:schemeClr val="tx1"/>
              </a:solidFill>
            </a:rPr>
            <a:t> </a:t>
          </a:r>
          <a:r>
            <a:rPr lang="en-US" altLang="zh-CN" sz="2100" kern="1200" baseline="0" dirty="0" smtClean="0">
              <a:solidFill>
                <a:schemeClr val="tx1"/>
              </a:solidFill>
            </a:rPr>
            <a:t>the</a:t>
          </a:r>
          <a:r>
            <a:rPr lang="zh-CN" altLang="en-US" sz="2100" kern="1200" baseline="0" dirty="0" smtClean="0">
              <a:solidFill>
                <a:schemeClr val="tx1"/>
              </a:solidFill>
            </a:rPr>
            <a:t> </a:t>
          </a:r>
          <a:r>
            <a:rPr lang="en-US" altLang="zh-CN" sz="2100" kern="1200" baseline="0" dirty="0" smtClean="0">
              <a:solidFill>
                <a:schemeClr val="tx1"/>
              </a:solidFill>
            </a:rPr>
            <a:t>document</a:t>
          </a:r>
          <a:r>
            <a:rPr lang="zh-CN" altLang="en-US" sz="2100" kern="1200" baseline="0" dirty="0" smtClean="0">
              <a:solidFill>
                <a:schemeClr val="tx1"/>
              </a:solidFill>
            </a:rPr>
            <a:t> </a:t>
          </a:r>
          <a:r>
            <a:rPr lang="en-US" altLang="zh-CN" sz="2100" kern="1200" baseline="0" dirty="0" smtClean="0">
              <a:solidFill>
                <a:schemeClr val="tx1"/>
              </a:solidFill>
            </a:rPr>
            <a:t>structure</a:t>
          </a:r>
          <a:endParaRPr lang="en-US" sz="2100" kern="1200" dirty="0">
            <a:solidFill>
              <a:schemeClr val="tx1"/>
            </a:solidFill>
          </a:endParaRPr>
        </a:p>
        <a:p>
          <a:pPr marL="228600" lvl="1" indent="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100" kern="1200" dirty="0" smtClean="0">
              <a:solidFill>
                <a:schemeClr val="tx1"/>
              </a:solidFill>
            </a:rPr>
            <a:t>Write to file with txt extension</a:t>
          </a:r>
          <a:endParaRPr lang="en-US" sz="2100" kern="1200" dirty="0">
            <a:solidFill>
              <a:schemeClr val="tx1"/>
            </a:solidFill>
          </a:endParaRPr>
        </a:p>
      </dsp:txBody>
      <dsp:txXfrm rot="-5400000">
        <a:off x="1156786" y="2971931"/>
        <a:ext cx="5635389" cy="9692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F731E-89C4-4E73-A518-E26E46AC2251}" type="datetimeFigureOut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3D8A9-B803-49B7-8826-85E446611A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526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156477-A869-4A11-A4FA-B75D94106C96}" type="datetimeFigureOut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E6889-349A-49E8-AAE1-A1FB1A7B97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563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459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469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46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470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211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676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microsoft.com/office/2007/relationships/hdphoto" Target="../media/hdphoto2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98" b="13020"/>
          <a:stretch/>
        </p:blipFill>
        <p:spPr>
          <a:xfrm>
            <a:off x="0" y="-19050"/>
            <a:ext cx="12192000" cy="68770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05000" y="194151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05000" y="442118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7AB74-1063-40E9-B970-F2588F206CAF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-19050"/>
            <a:ext cx="12192000" cy="6877050"/>
          </a:xfrm>
          <a:prstGeom prst="rect">
            <a:avLst/>
          </a:prstGeom>
          <a:solidFill>
            <a:srgbClr val="12342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972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74D02-A581-4176-A932-D09364710A12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01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8" name="矩形 7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3" name="图片 12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352512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0977230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68978" y="251672"/>
            <a:ext cx="1008000" cy="1008000"/>
            <a:chOff x="8436382" y="2178535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6542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91399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0984199" y="241039"/>
            <a:ext cx="1008000" cy="1008000"/>
            <a:chOff x="7998232" y="5119020"/>
            <a:chExt cx="1008000" cy="1008000"/>
          </a:xfrm>
        </p:grpSpPr>
        <p:sp>
          <p:nvSpPr>
            <p:cNvPr id="20" name="椭圆 19"/>
            <p:cNvSpPr/>
            <p:nvPr/>
          </p:nvSpPr>
          <p:spPr>
            <a:xfrm>
              <a:off x="7998232" y="5119020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8086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85251" y="-4334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70261" y="257663"/>
            <a:ext cx="1008000" cy="1008000"/>
            <a:chOff x="6620434" y="1471906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6620434" y="1471906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686284" y="1537756"/>
              <a:ext cx="876300" cy="876300"/>
              <a:chOff x="6787469" y="2184355"/>
              <a:chExt cx="876300" cy="876300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6787469" y="2184355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7019" y="2279604"/>
                <a:ext cx="457201" cy="7620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6984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01BB9-EA45-4D7F-B694-2A70066AB61E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659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9EF01BB9-EA45-4D7F-B694-2A70066AB61E}" type="datetime1">
              <a:rPr lang="zh-CN" altLang="en-US" smtClean="0"/>
              <a:t>16/12/6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2889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89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jpe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2.jpeg"/><Relationship Id="rId6" Type="http://schemas.openxmlformats.org/officeDocument/2006/relationships/image" Target="../media/image8.jpeg"/><Relationship Id="rId7" Type="http://schemas.openxmlformats.org/officeDocument/2006/relationships/image" Target="../media/image10.png"/><Relationship Id="rId8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eg"/><Relationship Id="rId3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eg"/><Relationship Id="rId3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8.jpeg"/><Relationship Id="rId5" Type="http://schemas.openxmlformats.org/officeDocument/2006/relationships/image" Target="../media/image10.png"/><Relationship Id="rId6" Type="http://schemas.openxmlformats.org/officeDocument/2006/relationships/image" Target="../media/image11.jpeg"/><Relationship Id="rId7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jpeg"/><Relationship Id="rId9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8.jpeg"/><Relationship Id="rId5" Type="http://schemas.openxmlformats.org/officeDocument/2006/relationships/image" Target="../media/image10.png"/><Relationship Id="rId6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2.jpeg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8.jpeg"/><Relationship Id="rId7" Type="http://schemas.openxmlformats.org/officeDocument/2006/relationships/image" Target="../media/image12.jpeg"/><Relationship Id="rId8" Type="http://schemas.openxmlformats.org/officeDocument/2006/relationships/image" Target="../media/image10.png"/><Relationship Id="rId9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2.jpeg"/><Relationship Id="rId6" Type="http://schemas.openxmlformats.org/officeDocument/2006/relationships/image" Target="../media/image8.jpeg"/><Relationship Id="rId7" Type="http://schemas.openxmlformats.org/officeDocument/2006/relationships/image" Target="../media/image10.png"/><Relationship Id="rId8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/>
          <p:nvPr/>
        </p:nvSpPr>
        <p:spPr>
          <a:xfrm rot="21155408" flipH="1">
            <a:off x="-557062" y="-871887"/>
            <a:ext cx="13167812" cy="8500422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61007" y="941876"/>
            <a:ext cx="1000786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Advanced</a:t>
            </a:r>
            <a:r>
              <a:rPr lang="zh-CN" altLang="en-US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 </a:t>
            </a:r>
            <a:r>
              <a:rPr lang="en-US" altLang="zh-CN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computing</a:t>
            </a:r>
            <a:r>
              <a:rPr lang="zh-CN" altLang="en-US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 </a:t>
            </a:r>
            <a:r>
              <a:rPr lang="en-US" altLang="zh-CN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project</a:t>
            </a:r>
            <a:endParaRPr lang="zh-CN" altLang="en-US" sz="6600" dirty="0">
              <a:solidFill>
                <a:schemeClr val="bg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549462" y="2374981"/>
            <a:ext cx="6068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--Web</a:t>
            </a: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Search</a:t>
            </a: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Engine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3" name="任意多边形 52"/>
          <p:cNvSpPr/>
          <p:nvPr/>
        </p:nvSpPr>
        <p:spPr>
          <a:xfrm rot="21155408" flipH="1">
            <a:off x="-638659" y="-888038"/>
            <a:ext cx="13393362" cy="8646025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72966" y="4677244"/>
            <a:ext cx="37513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Group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member:</a:t>
            </a: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Xuan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He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104466911</a:t>
            </a:r>
          </a:p>
          <a:p>
            <a:r>
              <a:rPr lang="en-US" altLang="zh-CN" sz="2400" dirty="0" err="1" smtClean="0">
                <a:solidFill>
                  <a:schemeClr val="bg1"/>
                </a:solidFill>
              </a:rPr>
              <a:t>Yating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smtClean="0">
                <a:solidFill>
                  <a:schemeClr val="bg1"/>
                </a:solidFill>
              </a:rPr>
              <a:t>Su</a:t>
            </a:r>
            <a:r>
              <a:rPr lang="zh-CN" altLang="en-US" sz="2400" smtClean="0">
                <a:solidFill>
                  <a:schemeClr val="bg1"/>
                </a:solidFill>
              </a:rPr>
              <a:t> </a:t>
            </a:r>
            <a:r>
              <a:rPr lang="is-IS" altLang="zh-CN" sz="2400">
                <a:solidFill>
                  <a:schemeClr val="bg1"/>
                </a:solidFill>
              </a:rPr>
              <a:t>104443714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err="1" smtClean="0">
                <a:solidFill>
                  <a:schemeClr val="bg1"/>
                </a:solidFill>
              </a:rPr>
              <a:t>Xinyi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Z</a:t>
            </a:r>
            <a:r>
              <a:rPr lang="en-US" altLang="zh-CN" sz="2400" dirty="0" smtClean="0">
                <a:solidFill>
                  <a:schemeClr val="bg1"/>
                </a:solidFill>
              </a:rPr>
              <a:t>hou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104534524</a:t>
            </a:r>
          </a:p>
          <a:p>
            <a:r>
              <a:rPr lang="en-US" altLang="zh-CN" sz="2400" dirty="0" err="1" smtClean="0">
                <a:solidFill>
                  <a:schemeClr val="bg1"/>
                </a:solidFill>
              </a:rPr>
              <a:t>Rui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Wang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is-IS" altLang="zh-CN" sz="2400" dirty="0">
                <a:solidFill>
                  <a:schemeClr val="bg1"/>
                </a:solidFill>
              </a:rPr>
              <a:t>104491717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22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Page ranking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10</a:t>
            </a:fld>
            <a:endParaRPr lang="zh-CN" altLang="en-US"/>
          </a:p>
        </p:txBody>
      </p:sp>
      <p:grpSp>
        <p:nvGrpSpPr>
          <p:cNvPr id="4" name="Group 3"/>
          <p:cNvGrpSpPr/>
          <p:nvPr/>
        </p:nvGrpSpPr>
        <p:grpSpPr>
          <a:xfrm>
            <a:off x="276414" y="1365258"/>
            <a:ext cx="2888704" cy="4320000"/>
            <a:chOff x="276414" y="1365258"/>
            <a:chExt cx="2888704" cy="4320000"/>
          </a:xfrm>
        </p:grpSpPr>
        <p:pic>
          <p:nvPicPr>
            <p:cNvPr id="5" name="图片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5" t="-216" r="11039" b="216"/>
            <a:stretch/>
          </p:blipFill>
          <p:spPr>
            <a:xfrm>
              <a:off x="276414" y="2046631"/>
              <a:ext cx="2523734" cy="2523734"/>
            </a:xfrm>
            <a:prstGeom prst="ellipse">
              <a:avLst/>
            </a:prstGeom>
          </p:spPr>
        </p:pic>
        <p:cxnSp>
          <p:nvCxnSpPr>
            <p:cNvPr id="6" name="直接连接符 9"/>
            <p:cNvCxnSpPr/>
            <p:nvPr/>
          </p:nvCxnSpPr>
          <p:spPr>
            <a:xfrm>
              <a:off x="3165118" y="1365258"/>
              <a:ext cx="0" cy="4320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 txBox="1">
            <a:spLocks/>
          </p:cNvSpPr>
          <p:nvPr/>
        </p:nvSpPr>
        <p:spPr>
          <a:xfrm>
            <a:off x="4225160" y="1585040"/>
            <a:ext cx="6576848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+mn-lt"/>
              </a:rPr>
              <a:t>First step : </a:t>
            </a:r>
          </a:p>
          <a:p>
            <a:r>
              <a:rPr lang="en-US" altLang="zh-CN" dirty="0" smtClean="0">
                <a:latin typeface="+mn-lt"/>
              </a:rPr>
              <a:t>Searching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key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words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from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word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dictionary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and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altLang="zh-CN" dirty="0" smtClean="0">
                <a:latin typeface="+mn-lt"/>
              </a:rPr>
              <a:t>c</a:t>
            </a:r>
            <a:r>
              <a:rPr lang="en-US" dirty="0" smtClean="0">
                <a:latin typeface="+mn-lt"/>
              </a:rPr>
              <a:t>ounting the frequency of key words in each page</a:t>
            </a:r>
          </a:p>
          <a:p>
            <a:r>
              <a:rPr lang="en-US" dirty="0" smtClean="0">
                <a:latin typeface="+mn-lt"/>
              </a:rPr>
              <a:t>hash map</a:t>
            </a:r>
          </a:p>
          <a:p>
            <a:r>
              <a:rPr lang="en-US" dirty="0" smtClean="0">
                <a:latin typeface="+mn-lt"/>
              </a:rPr>
              <a:t>put( key , value ) method is used to store page name and </a:t>
            </a:r>
            <a:r>
              <a:rPr lang="en-US" altLang="zh-CN" dirty="0" smtClean="0">
                <a:latin typeface="+mn-lt"/>
              </a:rPr>
              <a:t>sum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frequency </a:t>
            </a:r>
            <a:r>
              <a:rPr lang="en-US" dirty="0" smtClean="0">
                <a:latin typeface="+mn-lt"/>
              </a:rPr>
              <a:t>of </a:t>
            </a:r>
            <a:r>
              <a:rPr lang="en-US" altLang="zh-CN" dirty="0" smtClean="0">
                <a:latin typeface="+mn-lt"/>
              </a:rPr>
              <a:t>key</a:t>
            </a:r>
            <a:r>
              <a:rPr lang="zh-CN" altLang="en-US" dirty="0" smtClean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words </a:t>
            </a:r>
            <a:r>
              <a:rPr lang="en-US" dirty="0" smtClean="0">
                <a:latin typeface="+mn-lt"/>
              </a:rPr>
              <a:t>in each page into a hash map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651" y="269813"/>
            <a:ext cx="986781" cy="97171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3110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ranking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39476" y="1591285"/>
            <a:ext cx="2888704" cy="4320000"/>
            <a:chOff x="276414" y="1365258"/>
            <a:chExt cx="2888704" cy="4320000"/>
          </a:xfrm>
        </p:grpSpPr>
        <p:pic>
          <p:nvPicPr>
            <p:cNvPr id="5" name="图片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5" t="-216" r="11039" b="216"/>
            <a:stretch/>
          </p:blipFill>
          <p:spPr>
            <a:xfrm>
              <a:off x="276414" y="2046631"/>
              <a:ext cx="2523734" cy="2523734"/>
            </a:xfrm>
            <a:prstGeom prst="ellipse">
              <a:avLst/>
            </a:prstGeom>
          </p:spPr>
        </p:pic>
        <p:cxnSp>
          <p:nvCxnSpPr>
            <p:cNvPr id="6" name="直接连接符 9"/>
            <p:cNvCxnSpPr/>
            <p:nvPr/>
          </p:nvCxnSpPr>
          <p:spPr>
            <a:xfrm>
              <a:off x="3165118" y="1365258"/>
              <a:ext cx="0" cy="4320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/>
          <p:cNvSpPr/>
          <p:nvPr/>
        </p:nvSpPr>
        <p:spPr>
          <a:xfrm>
            <a:off x="3593151" y="1831612"/>
            <a:ext cx="845170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/>
              <a:t> </a:t>
            </a:r>
            <a:r>
              <a:rPr lang="en-US" sz="2800" dirty="0" smtClean="0"/>
              <a:t>Second </a:t>
            </a:r>
            <a:r>
              <a:rPr lang="en-US" sz="2800" dirty="0"/>
              <a:t>step 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Ranking </a:t>
            </a:r>
            <a:r>
              <a:rPr lang="en-US" sz="2800" dirty="0"/>
              <a:t>page according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sum</a:t>
            </a:r>
            <a:r>
              <a:rPr lang="en-US" sz="2800" dirty="0" smtClean="0"/>
              <a:t> </a:t>
            </a:r>
            <a:r>
              <a:rPr lang="en-US" sz="2800" dirty="0"/>
              <a:t>frequency of </a:t>
            </a:r>
            <a:r>
              <a:rPr lang="en-US" altLang="zh-CN" sz="2800" dirty="0" smtClean="0"/>
              <a:t>key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words </a:t>
            </a:r>
            <a:r>
              <a:rPr lang="en-US" altLang="zh-CN" sz="2800" dirty="0" smtClean="0"/>
              <a:t>of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each </a:t>
            </a:r>
            <a:r>
              <a:rPr lang="en-US" sz="2800" dirty="0" smtClean="0"/>
              <a:t>page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priority </a:t>
            </a:r>
            <a:r>
              <a:rPr lang="en-US" sz="2800" dirty="0"/>
              <a:t>queue </a:t>
            </a: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comparator</a:t>
            </a: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Store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pages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in </a:t>
            </a:r>
            <a:r>
              <a:rPr lang="en-US" sz="2800" dirty="0"/>
              <a:t>descending </a:t>
            </a:r>
            <a:r>
              <a:rPr lang="en-US" sz="2800" dirty="0" smtClean="0"/>
              <a:t>order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098" y="269813"/>
            <a:ext cx="898634" cy="97171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4103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3964160" y="4582616"/>
            <a:ext cx="6573535" cy="584775"/>
            <a:chOff x="3877326" y="4290231"/>
            <a:chExt cx="6573535" cy="584775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561403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Pick Fragment using KMP 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9155658" y="1368743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030879" y="2133590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sp>
        <p:nvSpPr>
          <p:cNvPr id="42" name="椭圆 41"/>
          <p:cNvSpPr/>
          <p:nvPr/>
        </p:nvSpPr>
        <p:spPr>
          <a:xfrm>
            <a:off x="10133829" y="2137219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1049047" y="2188215"/>
            <a:ext cx="10093905" cy="987481"/>
            <a:chOff x="1056649" y="2188403"/>
            <a:chExt cx="10093905" cy="987481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6649" y="2203902"/>
              <a:ext cx="959186" cy="971982"/>
            </a:xfrm>
            <a:prstGeom prst="ellipse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0674" y="2203902"/>
              <a:ext cx="986194" cy="970200"/>
            </a:xfrm>
            <a:prstGeom prst="ellipse">
              <a:avLst/>
            </a:prstGeom>
          </p:spPr>
        </p:pic>
        <p:grpSp>
          <p:nvGrpSpPr>
            <p:cNvPr id="37" name="Group 36"/>
            <p:cNvGrpSpPr/>
            <p:nvPr/>
          </p:nvGrpSpPr>
          <p:grpSpPr>
            <a:xfrm>
              <a:off x="7258530" y="2188403"/>
              <a:ext cx="3892024" cy="971718"/>
              <a:chOff x="7258530" y="2188403"/>
              <a:chExt cx="3892024" cy="971718"/>
            </a:xfrm>
          </p:grpSpPr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8530" y="2188403"/>
                <a:ext cx="986781" cy="971718"/>
              </a:xfrm>
              <a:prstGeom prst="ellipse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28894" y="2238461"/>
                <a:ext cx="921660" cy="921660"/>
              </a:xfrm>
              <a:prstGeom prst="ellipse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727716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Pick Fragment using KMP 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568" y="294842"/>
            <a:ext cx="921660" cy="921660"/>
          </a:xfrm>
          <a:prstGeom prst="ellipse">
            <a:avLst/>
          </a:prstGeom>
        </p:spPr>
      </p:pic>
      <p:sp>
        <p:nvSpPr>
          <p:cNvPr id="8" name="内容占位符 2"/>
          <p:cNvSpPr txBox="1">
            <a:spLocks/>
          </p:cNvSpPr>
          <p:nvPr/>
        </p:nvSpPr>
        <p:spPr>
          <a:xfrm>
            <a:off x="838200" y="1593486"/>
            <a:ext cx="10058400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The segment contain: </a:t>
            </a: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Page name </a:t>
            </a: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Repeat time </a:t>
            </a: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A short content that search word located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+mn-lt"/>
              </a:rPr>
              <a:t>WHY using KMP</a:t>
            </a:r>
            <a:r>
              <a:rPr lang="zh-CN" altLang="en-US" dirty="0">
                <a:latin typeface="+mn-lt"/>
              </a:rPr>
              <a:t>：</a:t>
            </a:r>
            <a:endParaRPr lang="en-US" altLang="zh-CN" dirty="0" smtClean="0">
              <a:latin typeface="+mn-lt"/>
            </a:endParaRP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Quick match</a:t>
            </a:r>
            <a:endParaRPr lang="en-US" altLang="zh-CN" dirty="0" smtClean="0">
              <a:latin typeface="+mn-lt"/>
            </a:endParaRP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Efficient running time</a:t>
            </a:r>
            <a:endParaRPr lang="en-US" altLang="zh-CN" dirty="0" smtClean="0">
              <a:latin typeface="+mn-lt"/>
            </a:endParaRPr>
          </a:p>
          <a:p>
            <a:pPr lvl="1">
              <a:buFont typeface="Arial" charset="0"/>
              <a:buChar char="•"/>
            </a:pPr>
            <a:r>
              <a:rPr lang="en-US" dirty="0" smtClean="0">
                <a:latin typeface="+mn-lt"/>
              </a:rPr>
              <a:t>Don’t need to start comparing from the next position direct jump to </a:t>
            </a:r>
            <a:r>
              <a:rPr lang="en-US" altLang="zh-CN" dirty="0" smtClean="0">
                <a:latin typeface="+mn-lt"/>
              </a:rPr>
              <a:t>t</a:t>
            </a:r>
            <a:r>
              <a:rPr lang="en-US" dirty="0" smtClean="0">
                <a:latin typeface="+mn-lt"/>
              </a:rPr>
              <a:t>he se</a:t>
            </a:r>
            <a:r>
              <a:rPr lang="en-US" altLang="zh-CN" dirty="0" smtClean="0">
                <a:latin typeface="+mn-lt"/>
              </a:rPr>
              <a:t>a</a:t>
            </a:r>
            <a:r>
              <a:rPr lang="en-US" dirty="0" smtClean="0">
                <a:latin typeface="+mn-lt"/>
              </a:rPr>
              <a:t>rch positon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7657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212" y="294842"/>
            <a:ext cx="921660" cy="921660"/>
          </a:xfrm>
          <a:prstGeom prst="ellipse">
            <a:avLst/>
          </a:prstGeom>
        </p:spPr>
      </p:pic>
      <p:sp>
        <p:nvSpPr>
          <p:cNvPr id="5" name="标题 8"/>
          <p:cNvSpPr>
            <a:spLocks noGrp="1"/>
          </p:cNvSpPr>
          <p:nvPr>
            <p:ph type="title"/>
          </p:nvPr>
        </p:nvSpPr>
        <p:spPr>
          <a:xfrm>
            <a:off x="838200" y="365125"/>
            <a:ext cx="7094538" cy="781050"/>
          </a:xfrm>
        </p:spPr>
        <p:txBody>
          <a:bodyPr>
            <a:normAutofit/>
          </a:bodyPr>
          <a:lstStyle/>
          <a:p>
            <a:r>
              <a:rPr lang="en-US" altLang="zh-CN"/>
              <a:t>Pick Fragment using KMP </a:t>
            </a:r>
            <a:endParaRPr lang="zh-CN" alt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180763" y="2341119"/>
            <a:ext cx="4381061" cy="2159629"/>
            <a:chOff x="1183078" y="373296"/>
            <a:chExt cx="5620534" cy="2758492"/>
          </a:xfrm>
        </p:grpSpPr>
        <p:pic>
          <p:nvPicPr>
            <p:cNvPr id="13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3078" y="373296"/>
              <a:ext cx="5620534" cy="1352739"/>
            </a:xfrm>
            <a:prstGeom prst="rect">
              <a:avLst/>
            </a:prstGeom>
          </p:spPr>
        </p:pic>
        <p:pic>
          <p:nvPicPr>
            <p:cNvPr id="14" name="图片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3078" y="1845734"/>
              <a:ext cx="5487166" cy="1286054"/>
            </a:xfrm>
            <a:prstGeom prst="rect">
              <a:avLst/>
            </a:prstGeom>
          </p:spPr>
        </p:pic>
      </p:grpSp>
      <p:cxnSp>
        <p:nvCxnSpPr>
          <p:cNvPr id="15" name="直接连接符 9"/>
          <p:cNvCxnSpPr/>
          <p:nvPr/>
        </p:nvCxnSpPr>
        <p:spPr>
          <a:xfrm>
            <a:off x="4561824" y="1382973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044548" y="1773746"/>
            <a:ext cx="632013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When mismatch D, you actually know that the first six characters are "ABCDAB". The idea of ​​the KMP algorithm is to try to use this information instead of moving back to the position that has been compared, increasing efficiency.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In this case, not move 1 positon but move 4 </a:t>
            </a:r>
            <a:r>
              <a:rPr lang="en-US" sz="2400" dirty="0" smtClean="0"/>
              <a:t>pos</a:t>
            </a:r>
            <a:r>
              <a:rPr lang="en-US" altLang="zh-CN" sz="2400" dirty="0" smtClean="0"/>
              <a:t>i</a:t>
            </a:r>
            <a:r>
              <a:rPr lang="en-US" sz="2400" dirty="0" smtClean="0"/>
              <a:t>tion </a:t>
            </a:r>
            <a:r>
              <a:rPr lang="en-US" sz="2400" dirty="0"/>
              <a:t>to 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By using </a:t>
            </a:r>
            <a:r>
              <a:rPr lang="en-US" sz="2400" dirty="0">
                <a:solidFill>
                  <a:srgbClr val="FF0000"/>
                </a:solidFill>
              </a:rPr>
              <a:t>Partial Match Table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Avoid redundant comparison </a:t>
            </a:r>
            <a:r>
              <a:rPr lang="en-US" sz="2400" dirty="0"/>
              <a:t>when pattern string has repeat segment.  </a:t>
            </a:r>
            <a:r>
              <a:rPr lang="en-US" sz="2400" dirty="0" err="1"/>
              <a:t>Eg</a:t>
            </a:r>
            <a:r>
              <a:rPr lang="en-US" sz="2400" dirty="0"/>
              <a:t> </a:t>
            </a:r>
            <a:r>
              <a:rPr lang="en-US" sz="2400" u="sng" dirty="0"/>
              <a:t>AB</a:t>
            </a:r>
            <a:r>
              <a:rPr lang="en-US" sz="2400" dirty="0"/>
              <a:t>CD</a:t>
            </a:r>
            <a:r>
              <a:rPr lang="en-US" sz="2400" u="sng" dirty="0"/>
              <a:t>AB</a:t>
            </a:r>
            <a:r>
              <a:rPr lang="en-US" sz="2400" dirty="0"/>
              <a:t>D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790401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4" name="标题 8"/>
          <p:cNvSpPr txBox="1">
            <a:spLocks/>
          </p:cNvSpPr>
          <p:nvPr/>
        </p:nvSpPr>
        <p:spPr>
          <a:xfrm>
            <a:off x="838200" y="365125"/>
            <a:ext cx="7094538" cy="781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Pick Fragment using KMP </a:t>
            </a:r>
            <a:endParaRPr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4009697" y="1858459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Read content of top 10 ranked pages into string</a:t>
            </a:r>
          </a:p>
          <a:p>
            <a:r>
              <a:rPr lang="en-US" sz="2400" dirty="0"/>
              <a:t>Use KMP algorithm to find position</a:t>
            </a:r>
          </a:p>
          <a:p>
            <a:r>
              <a:rPr lang="en-US" sz="2400" dirty="0" smtClean="0"/>
              <a:t>1</a:t>
            </a:r>
            <a:r>
              <a:rPr lang="en-US" altLang="zh-CN" sz="2400" dirty="0" smtClean="0"/>
              <a:t>.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Search </a:t>
            </a:r>
            <a:r>
              <a:rPr lang="en-US" sz="2400" dirty="0"/>
              <a:t>method try to find the first match position</a:t>
            </a:r>
          </a:p>
          <a:p>
            <a:r>
              <a:rPr lang="en-US" sz="2400" dirty="0" smtClean="0"/>
              <a:t>2</a:t>
            </a:r>
            <a:r>
              <a:rPr lang="en-US" altLang="zh-CN" sz="2400" dirty="0" smtClean="0"/>
              <a:t>.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Search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a</a:t>
            </a:r>
            <a:r>
              <a:rPr lang="en-US" sz="2400" dirty="0" smtClean="0"/>
              <a:t>ll </a:t>
            </a:r>
            <a:r>
              <a:rPr lang="en-US" sz="2400" dirty="0"/>
              <a:t>method find first 5 match position</a:t>
            </a:r>
          </a:p>
          <a:p>
            <a:r>
              <a:rPr lang="en-US" sz="2400" dirty="0"/>
              <a:t>       </a:t>
            </a:r>
            <a:r>
              <a:rPr lang="en-US" sz="2400" dirty="0" smtClean="0"/>
              <a:t>2.1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Delete </a:t>
            </a:r>
            <a:r>
              <a:rPr lang="en-US" sz="2400" dirty="0"/>
              <a:t>substring before current match</a:t>
            </a:r>
          </a:p>
          <a:p>
            <a:r>
              <a:rPr lang="en-US" sz="2400" dirty="0"/>
              <a:t>       </a:t>
            </a:r>
            <a:r>
              <a:rPr lang="en-US" sz="2400" dirty="0" smtClean="0"/>
              <a:t>2.2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Move </a:t>
            </a:r>
            <a:r>
              <a:rPr lang="en-US" sz="2400" dirty="0"/>
              <a:t>forward to next match</a:t>
            </a:r>
          </a:p>
          <a:p>
            <a:r>
              <a:rPr lang="en-US" sz="2400" dirty="0" smtClean="0"/>
              <a:t>3</a:t>
            </a:r>
            <a:r>
              <a:rPr lang="en-US" altLang="zh-CN" sz="2400" dirty="0" smtClean="0"/>
              <a:t>.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Keep </a:t>
            </a:r>
            <a:r>
              <a:rPr lang="en-US" sz="2400" dirty="0"/>
              <a:t>result in </a:t>
            </a:r>
            <a:r>
              <a:rPr lang="en-US" sz="2400" dirty="0" smtClean="0"/>
              <a:t>result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List </a:t>
            </a:r>
            <a:r>
              <a:rPr lang="en-US" sz="2400" dirty="0"/>
              <a:t>map:</a:t>
            </a:r>
          </a:p>
          <a:p>
            <a:r>
              <a:rPr lang="en-US" sz="2400" dirty="0"/>
              <a:t>     (searched words  and first 5 match positions)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339476" y="1591285"/>
            <a:ext cx="2888704" cy="4320000"/>
            <a:chOff x="276414" y="1365258"/>
            <a:chExt cx="2888704" cy="4320000"/>
          </a:xfrm>
        </p:grpSpPr>
        <p:pic>
          <p:nvPicPr>
            <p:cNvPr id="7" name="图片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5" t="-216" r="11039" b="216"/>
            <a:stretch/>
          </p:blipFill>
          <p:spPr>
            <a:xfrm>
              <a:off x="276414" y="2046631"/>
              <a:ext cx="2523734" cy="2523734"/>
            </a:xfrm>
            <a:prstGeom prst="ellipse">
              <a:avLst/>
            </a:prstGeom>
          </p:spPr>
        </p:pic>
        <p:cxnSp>
          <p:nvCxnSpPr>
            <p:cNvPr id="8" name="直接连接符 9"/>
            <p:cNvCxnSpPr/>
            <p:nvPr/>
          </p:nvCxnSpPr>
          <p:spPr>
            <a:xfrm>
              <a:off x="3165118" y="1365258"/>
              <a:ext cx="0" cy="4320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212" y="294842"/>
            <a:ext cx="921660" cy="9216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5631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4" name="标题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Pick Fragment using KMP </a:t>
            </a:r>
            <a:endParaRPr lang="zh-CN" alt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39476" y="1591285"/>
            <a:ext cx="2888704" cy="4320000"/>
            <a:chOff x="276414" y="1365258"/>
            <a:chExt cx="2888704" cy="4320000"/>
          </a:xfrm>
        </p:grpSpPr>
        <p:pic>
          <p:nvPicPr>
            <p:cNvPr id="6" name="图片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5" t="-216" r="11039" b="216"/>
            <a:stretch/>
          </p:blipFill>
          <p:spPr>
            <a:xfrm>
              <a:off x="276414" y="2046631"/>
              <a:ext cx="2523734" cy="2523734"/>
            </a:xfrm>
            <a:prstGeom prst="ellipse">
              <a:avLst/>
            </a:prstGeom>
          </p:spPr>
        </p:pic>
        <p:cxnSp>
          <p:nvCxnSpPr>
            <p:cNvPr id="7" name="直接连接符 9"/>
            <p:cNvCxnSpPr/>
            <p:nvPr/>
          </p:nvCxnSpPr>
          <p:spPr>
            <a:xfrm>
              <a:off x="3165118" y="1365258"/>
              <a:ext cx="0" cy="4320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4132894" y="1940967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err="1"/>
              <a:t>FragmentPicker</a:t>
            </a:r>
            <a:r>
              <a:rPr lang="en-US" sz="2800" dirty="0"/>
              <a:t> </a:t>
            </a:r>
            <a:r>
              <a:rPr lang="en-US" sz="2800" dirty="0" smtClean="0"/>
              <a:t>method</a:t>
            </a:r>
            <a:r>
              <a:rPr lang="en-US" altLang="zh-CN" sz="2800" dirty="0" smtClean="0"/>
              <a:t>:</a:t>
            </a:r>
            <a:endParaRPr lang="en-US" sz="2800" dirty="0"/>
          </a:p>
          <a:p>
            <a:r>
              <a:rPr lang="en-US" sz="2800" dirty="0" smtClean="0"/>
              <a:t>1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Locate </a:t>
            </a:r>
            <a:r>
              <a:rPr lang="en-US" sz="2800" dirty="0"/>
              <a:t>start and end positions</a:t>
            </a:r>
          </a:p>
          <a:p>
            <a:r>
              <a:rPr lang="en-US" sz="2800" dirty="0" smtClean="0"/>
              <a:t>2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Extract </a:t>
            </a:r>
            <a:r>
              <a:rPr lang="en-US" sz="2800" dirty="0"/>
              <a:t>content between the two positions</a:t>
            </a:r>
          </a:p>
          <a:p>
            <a:r>
              <a:rPr lang="en-US" sz="2800" dirty="0" smtClean="0"/>
              <a:t>3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About </a:t>
            </a:r>
            <a:r>
              <a:rPr lang="en-US" sz="2800" dirty="0"/>
              <a:t>300 words</a:t>
            </a:r>
          </a:p>
          <a:p>
            <a:r>
              <a:rPr lang="en-US" sz="2800" dirty="0" smtClean="0"/>
              <a:t>4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Store </a:t>
            </a:r>
            <a:r>
              <a:rPr lang="en-US" sz="2800" dirty="0"/>
              <a:t>the content in a string</a:t>
            </a:r>
          </a:p>
          <a:p>
            <a:r>
              <a:rPr lang="en-US" sz="2800" dirty="0" smtClean="0"/>
              <a:t>5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Return </a:t>
            </a:r>
            <a:r>
              <a:rPr lang="en-US" sz="2800" dirty="0"/>
              <a:t>to </a:t>
            </a:r>
            <a:r>
              <a:rPr lang="en-US" sz="2800" dirty="0" err="1"/>
              <a:t>resultList</a:t>
            </a:r>
            <a:r>
              <a:rPr lang="en-US" sz="2800" dirty="0"/>
              <a:t> map</a:t>
            </a:r>
          </a:p>
          <a:p>
            <a:r>
              <a:rPr lang="en-US" sz="2800" dirty="0" smtClean="0"/>
              <a:t>6</a:t>
            </a:r>
            <a:r>
              <a:rPr lang="en-US" altLang="zh-CN" sz="2800" dirty="0" smtClean="0"/>
              <a:t>.</a:t>
            </a:r>
            <a:r>
              <a:rPr lang="en-US" sz="2800" dirty="0" smtClean="0"/>
              <a:t>Output </a:t>
            </a:r>
            <a:r>
              <a:rPr lang="en-US" sz="2800" dirty="0"/>
              <a:t>String of the content</a:t>
            </a:r>
          </a:p>
          <a:p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212" y="294842"/>
            <a:ext cx="921660" cy="9216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50942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Plan</a:t>
            </a:r>
            <a:r>
              <a:rPr lang="zh-CN" altLang="en-US" dirty="0" smtClean="0"/>
              <a:t> 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 </a:t>
            </a:r>
            <a:r>
              <a:rPr lang="en-US" altLang="zh-CN" dirty="0"/>
              <a:t>UI design 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cxnSp>
        <p:nvCxnSpPr>
          <p:cNvPr id="5" name="直接连接符 9"/>
          <p:cNvCxnSpPr/>
          <p:nvPr/>
        </p:nvCxnSpPr>
        <p:spPr>
          <a:xfrm>
            <a:off x="6490785" y="1561438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38318" y="1420972"/>
            <a:ext cx="593568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Language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 </a:t>
            </a:r>
            <a:r>
              <a:rPr lang="en-US" altLang="zh-CN" dirty="0" smtClean="0"/>
              <a:t>java,</a:t>
            </a:r>
            <a:r>
              <a:rPr lang="zh-CN" altLang="en-US" dirty="0" smtClean="0"/>
              <a:t> </a:t>
            </a:r>
            <a:r>
              <a:rPr lang="en-US" altLang="zh-CN" dirty="0" smtClean="0"/>
              <a:t>swing</a:t>
            </a:r>
            <a:r>
              <a:rPr lang="zh-CN" altLang="en-US" dirty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Search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assistance: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 </a:t>
            </a:r>
            <a:r>
              <a:rPr lang="en-US" dirty="0" smtClean="0"/>
              <a:t>use an </a:t>
            </a:r>
            <a:r>
              <a:rPr lang="en-US" dirty="0"/>
              <a:t>Editable Combo </a:t>
            </a:r>
            <a:r>
              <a:rPr lang="en-US" dirty="0" smtClean="0"/>
              <a:t>Box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call prefix search on TST</a:t>
            </a:r>
          </a:p>
          <a:p>
            <a:r>
              <a:rPr lang="en-US" sz="2400" dirty="0"/>
              <a:t>Search method:</a:t>
            </a:r>
          </a:p>
          <a:p>
            <a:pPr marL="742950" lvl="2" indent="-285750">
              <a:buFont typeface="Arial" charset="0"/>
              <a:buChar char="•"/>
            </a:pPr>
            <a:r>
              <a:rPr lang="en-US" altLang="zh-CN" dirty="0"/>
              <a:t>Call Page Ranking to get the top 10 result of the best match pages.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/>
              <a:t>Call </a:t>
            </a:r>
            <a:r>
              <a:rPr lang="en-US" altLang="zh-CN" dirty="0" err="1"/>
              <a:t>FragmentPicker</a:t>
            </a:r>
            <a:r>
              <a:rPr lang="en-US" altLang="zh-CN" dirty="0"/>
              <a:t> to return the fragment that content the key words in the page .</a:t>
            </a:r>
          </a:p>
          <a:p>
            <a:r>
              <a:rPr lang="en-US" altLang="zh-CN" sz="2400" dirty="0" smtClean="0"/>
              <a:t>Difficulties: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pPr marL="742950" lvl="2" indent="-285750">
              <a:buFont typeface="Arial" charset="0"/>
              <a:buChar char="•"/>
            </a:pPr>
            <a:r>
              <a:rPr lang="en-US" altLang="zh-CN" dirty="0"/>
              <a:t>Data in the combo box in swing can not be stored after edit and can only be associate with the selections. </a:t>
            </a:r>
          </a:p>
          <a:p>
            <a:pPr marL="742950" lvl="2" indent="-285750">
              <a:buFont typeface="Arial" charset="0"/>
              <a:buChar char="•"/>
            </a:pPr>
            <a:r>
              <a:rPr lang="en-US" altLang="zh-CN" dirty="0" err="1" smtClean="0"/>
              <a:t>Kmp</a:t>
            </a:r>
            <a:r>
              <a:rPr lang="en-US" altLang="zh-CN" dirty="0" smtClean="0"/>
              <a:t> </a:t>
            </a:r>
            <a:r>
              <a:rPr lang="en-US" altLang="zh-CN" dirty="0"/>
              <a:t>method only returns the first result. </a:t>
            </a:r>
            <a:endParaRPr lang="en-US" altLang="zh-CN" dirty="0" smtClean="0"/>
          </a:p>
          <a:p>
            <a:pPr marL="742950" lvl="2" indent="-285750">
              <a:buFont typeface="Arial" charset="0"/>
              <a:buChar char="•"/>
            </a:pPr>
            <a:r>
              <a:rPr lang="en-US" altLang="zh-CN" dirty="0"/>
              <a:t>memory usage will be very high if using string to hold the data in the </a:t>
            </a:r>
            <a:r>
              <a:rPr lang="en-US" altLang="zh-CN" dirty="0" err="1"/>
              <a:t>FragmentPicker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855" y="0"/>
            <a:ext cx="1223937" cy="13310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041" y="0"/>
            <a:ext cx="1223937" cy="14472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118" y="-1610"/>
            <a:ext cx="1223937" cy="144720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7667617" y="265815"/>
            <a:ext cx="4281205" cy="1013196"/>
            <a:chOff x="7665207" y="323253"/>
            <a:chExt cx="4281205" cy="1013196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07" y="364467"/>
              <a:ext cx="959186" cy="971982"/>
            </a:xfrm>
            <a:prstGeom prst="ellipse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5881" y="369726"/>
              <a:ext cx="986194" cy="966723"/>
            </a:xfrm>
            <a:prstGeom prst="ellipse">
              <a:avLst/>
            </a:prstGeom>
          </p:spPr>
        </p:pic>
        <p:grpSp>
          <p:nvGrpSpPr>
            <p:cNvPr id="15" name="Group 14"/>
            <p:cNvGrpSpPr/>
            <p:nvPr/>
          </p:nvGrpSpPr>
          <p:grpSpPr>
            <a:xfrm>
              <a:off x="9885034" y="323253"/>
              <a:ext cx="2061378" cy="971718"/>
              <a:chOff x="9885034" y="323253"/>
              <a:chExt cx="2061378" cy="971718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85034" y="323253"/>
                <a:ext cx="986781" cy="971718"/>
              </a:xfrm>
              <a:prstGeom prst="ellipse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24752" y="364467"/>
                <a:ext cx="921660" cy="921660"/>
              </a:xfrm>
              <a:prstGeom prst="ellipse">
                <a:avLst/>
              </a:prstGeom>
            </p:spPr>
          </p:pic>
        </p:grp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-786" r="24652" b="24290"/>
          <a:stretch/>
        </p:blipFill>
        <p:spPr>
          <a:xfrm>
            <a:off x="6935190" y="2065649"/>
            <a:ext cx="4768805" cy="30987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70501" y="6400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6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4557559" y="1688854"/>
            <a:ext cx="3829050" cy="3829050"/>
          </a:xfrm>
          <a:prstGeom prst="ellipse">
            <a:avLst/>
          </a:prstGeom>
          <a:solidFill>
            <a:srgbClr val="3DB39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 you</a:t>
            </a:r>
            <a:endParaRPr lang="zh-CN" altLang="en-US" sz="7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513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圆角矩形 64"/>
          <p:cNvSpPr/>
          <p:nvPr/>
        </p:nvSpPr>
        <p:spPr>
          <a:xfrm rot="3353473">
            <a:off x="-1296434" y="-45657"/>
            <a:ext cx="7846938" cy="7770481"/>
          </a:xfrm>
          <a:prstGeom prst="roundRect">
            <a:avLst>
              <a:gd name="adj" fmla="val 25034"/>
            </a:avLst>
          </a:prstGeom>
          <a:noFill/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 rot="3353473">
            <a:off x="-2993407" y="148526"/>
            <a:ext cx="7846938" cy="7770481"/>
          </a:xfrm>
          <a:prstGeom prst="roundRect">
            <a:avLst>
              <a:gd name="adj" fmla="val 25034"/>
            </a:avLst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3354861">
            <a:off x="1471083" y="1447484"/>
            <a:ext cx="6618166" cy="1325563"/>
          </a:xfrm>
        </p:spPr>
        <p:txBody>
          <a:bodyPr anchor="b" anchorCtr="1">
            <a:noAutofit/>
          </a:bodyPr>
          <a:lstStyle/>
          <a:p>
            <a:pPr algn="r"/>
            <a:r>
              <a:rPr lang="en-US" altLang="zh-CN" sz="6000" b="1" dirty="0" smtClean="0">
                <a:solidFill>
                  <a:srgbClr val="3DB39E"/>
                </a:solidFill>
              </a:rPr>
              <a:t>CONTENTS</a:t>
            </a:r>
            <a:endParaRPr lang="zh-CN" altLang="en-US" sz="6000" b="1" dirty="0">
              <a:solidFill>
                <a:srgbClr val="3DB39E"/>
              </a:solidFill>
            </a:endParaRPr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46"/>
          <a:stretch>
            <a:fillRect/>
          </a:stretch>
        </p:blipFill>
        <p:spPr>
          <a:xfrm>
            <a:off x="1" y="0"/>
            <a:ext cx="5505165" cy="6858000"/>
          </a:xfrm>
          <a:custGeom>
            <a:avLst/>
            <a:gdLst>
              <a:gd name="connsiteX0" fmla="*/ 0 w 5505165"/>
              <a:gd name="connsiteY0" fmla="*/ 0 h 6858000"/>
              <a:gd name="connsiteX1" fmla="*/ 2780680 w 5505165"/>
              <a:gd name="connsiteY1" fmla="*/ 0 h 6858000"/>
              <a:gd name="connsiteX2" fmla="*/ 2861416 w 5505165"/>
              <a:gd name="connsiteY2" fmla="*/ 107143 h 6858000"/>
              <a:gd name="connsiteX3" fmla="*/ 5186707 w 5505165"/>
              <a:gd name="connsiteY3" fmla="*/ 3540449 h 6858000"/>
              <a:gd name="connsiteX4" fmla="*/ 4692331 w 5505165"/>
              <a:gd name="connsiteY4" fmla="*/ 6109830 h 6858000"/>
              <a:gd name="connsiteX5" fmla="*/ 3587654 w 5505165"/>
              <a:gd name="connsiteY5" fmla="*/ 6858000 h 6858000"/>
              <a:gd name="connsiteX6" fmla="*/ 0 w 55051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5165" h="6858000">
                <a:moveTo>
                  <a:pt x="0" y="0"/>
                </a:moveTo>
                <a:lnTo>
                  <a:pt x="2780680" y="0"/>
                </a:lnTo>
                <a:lnTo>
                  <a:pt x="2861416" y="107143"/>
                </a:lnTo>
                <a:lnTo>
                  <a:pt x="5186707" y="3540449"/>
                </a:lnTo>
                <a:cubicBezTo>
                  <a:pt x="5759704" y="4386483"/>
                  <a:pt x="5538364" y="5536833"/>
                  <a:pt x="4692331" y="6109830"/>
                </a:cubicBezTo>
                <a:lnTo>
                  <a:pt x="3587654" y="6858000"/>
                </a:lnTo>
                <a:lnTo>
                  <a:pt x="0" y="6858000"/>
                </a:lnTo>
                <a:close/>
              </a:path>
            </a:pathLst>
          </a:custGeom>
          <a:ln w="76200">
            <a:noFill/>
          </a:ln>
        </p:spPr>
      </p:pic>
      <p:sp>
        <p:nvSpPr>
          <p:cNvPr id="14" name="圆角矩形 13"/>
          <p:cNvSpPr/>
          <p:nvPr/>
        </p:nvSpPr>
        <p:spPr>
          <a:xfrm rot="3353473">
            <a:off x="-3283647" y="76490"/>
            <a:ext cx="7846938" cy="7770481"/>
          </a:xfrm>
          <a:prstGeom prst="roundRect">
            <a:avLst>
              <a:gd name="adj" fmla="val 23810"/>
            </a:avLst>
          </a:prstGeom>
          <a:noFill/>
          <a:ln>
            <a:solidFill>
              <a:srgbClr val="3DB39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4623826" y="230666"/>
            <a:ext cx="1008000" cy="1008000"/>
            <a:chOff x="8044308" y="3488472"/>
            <a:chExt cx="1008000" cy="1008000"/>
          </a:xfrm>
        </p:grpSpPr>
        <p:sp>
          <p:nvSpPr>
            <p:cNvPr id="53" name="椭圆 52"/>
            <p:cNvSpPr/>
            <p:nvPr/>
          </p:nvSpPr>
          <p:spPr>
            <a:xfrm>
              <a:off x="8044308" y="3488472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6130478" y="442278"/>
            <a:ext cx="5563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 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ranslation</a:t>
            </a:r>
            <a:r>
              <a:rPr lang="en-US" sz="3200" dirty="0" smtClean="0"/>
              <a:t> 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HTML to text 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052138" y="5614007"/>
            <a:ext cx="5015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Pick Fragment using KMP </a:t>
            </a:r>
          </a:p>
        </p:txBody>
      </p:sp>
      <p:grpSp>
        <p:nvGrpSpPr>
          <p:cNvPr id="63" name="组合 62"/>
          <p:cNvGrpSpPr/>
          <p:nvPr/>
        </p:nvGrpSpPr>
        <p:grpSpPr>
          <a:xfrm>
            <a:off x="6718536" y="3649554"/>
            <a:ext cx="1008000" cy="1008000"/>
            <a:chOff x="7998232" y="5129653"/>
            <a:chExt cx="1008000" cy="1008000"/>
          </a:xfrm>
        </p:grpSpPr>
        <p:sp>
          <p:nvSpPr>
            <p:cNvPr id="62" name="椭圆 61"/>
            <p:cNvSpPr/>
            <p:nvPr/>
          </p:nvSpPr>
          <p:spPr>
            <a:xfrm>
              <a:off x="7998232" y="5129653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sp>
        <p:nvSpPr>
          <p:cNvPr id="67" name="文本框 66"/>
          <p:cNvSpPr txBox="1"/>
          <p:nvPr/>
        </p:nvSpPr>
        <p:spPr>
          <a:xfrm>
            <a:off x="7231167" y="2050241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Create word dictionary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882164" y="1940110"/>
            <a:ext cx="1008000" cy="1008000"/>
            <a:chOff x="8436382" y="2178535"/>
            <a:chExt cx="1008000" cy="1008000"/>
          </a:xfrm>
        </p:grpSpPr>
        <p:sp>
          <p:nvSpPr>
            <p:cNvPr id="51" name="椭圆 50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064628" y="5358997"/>
            <a:ext cx="1008000" cy="1008000"/>
            <a:chOff x="6620434" y="1471906"/>
            <a:chExt cx="1008000" cy="1008000"/>
          </a:xfrm>
        </p:grpSpPr>
        <p:sp>
          <p:nvSpPr>
            <p:cNvPr id="49" name="椭圆 48"/>
            <p:cNvSpPr/>
            <p:nvPr/>
          </p:nvSpPr>
          <p:spPr>
            <a:xfrm>
              <a:off x="6620434" y="1471906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6686284" y="1537756"/>
              <a:ext cx="876300" cy="876300"/>
              <a:chOff x="6787469" y="2184355"/>
              <a:chExt cx="876300" cy="876300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787469" y="2184355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7019" y="2279604"/>
                <a:ext cx="457201" cy="762002"/>
              </a:xfrm>
              <a:prstGeom prst="rect">
                <a:avLst/>
              </a:prstGeom>
            </p:spPr>
          </p:pic>
        </p:grpSp>
      </p:grpSp>
      <p:sp>
        <p:nvSpPr>
          <p:cNvPr id="69" name="文本框 68"/>
          <p:cNvSpPr txBox="1"/>
          <p:nvPr/>
        </p:nvSpPr>
        <p:spPr>
          <a:xfrm>
            <a:off x="7802736" y="3861167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ranking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730" y="2008232"/>
            <a:ext cx="874584" cy="860400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2</a:t>
            </a:fld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>
            <a:off x="13611327" y="-2401476"/>
            <a:ext cx="1483763" cy="1483763"/>
            <a:chOff x="6601118" y="3487490"/>
            <a:chExt cx="1008000" cy="1008000"/>
          </a:xfrm>
        </p:grpSpPr>
        <p:grpSp>
          <p:nvGrpSpPr>
            <p:cNvPr id="27" name="组合 26"/>
            <p:cNvGrpSpPr/>
            <p:nvPr/>
          </p:nvGrpSpPr>
          <p:grpSpPr>
            <a:xfrm>
              <a:off x="6666968" y="3553340"/>
              <a:ext cx="876300" cy="876300"/>
              <a:chOff x="6667499" y="3554322"/>
              <a:chExt cx="876300" cy="876300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6667499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2594" y="3669124"/>
                <a:ext cx="506110" cy="646696"/>
              </a:xfrm>
              <a:prstGeom prst="rect">
                <a:avLst/>
              </a:prstGeom>
            </p:spPr>
          </p:pic>
        </p:grpSp>
        <p:sp>
          <p:nvSpPr>
            <p:cNvPr id="58" name="椭圆 57"/>
            <p:cNvSpPr/>
            <p:nvPr/>
          </p:nvSpPr>
          <p:spPr>
            <a:xfrm>
              <a:off x="6601118" y="3487490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386" y="3713593"/>
            <a:ext cx="893562" cy="879922"/>
          </a:xfrm>
          <a:prstGeom prst="ellipse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341" y="5416478"/>
            <a:ext cx="921660" cy="921660"/>
          </a:xfrm>
          <a:prstGeom prst="ellipse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476" y="266684"/>
            <a:ext cx="959186" cy="97198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920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sp>
        <p:nvSpPr>
          <p:cNvPr id="12" name="矩形 11"/>
          <p:cNvSpPr/>
          <p:nvPr/>
        </p:nvSpPr>
        <p:spPr>
          <a:xfrm>
            <a:off x="-1041" y="1368745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818306" y="2080121"/>
            <a:ext cx="1080000" cy="1080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925153" y="4743283"/>
            <a:ext cx="6573535" cy="584775"/>
            <a:chOff x="3877326" y="4290231"/>
            <a:chExt cx="6573535" cy="584775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593271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Translation</a:t>
              </a:r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</a:t>
              </a:r>
              <a:r>
                <a:rPr lang="en-US" altLang="zh-CN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of</a:t>
              </a:r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</a:t>
              </a:r>
              <a:r>
                <a:rPr lang="en-US" altLang="zh-CN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</a:t>
              </a:r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</a:t>
              </a:r>
              <a:r>
                <a:rPr lang="en-US" altLang="zh-CN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</a:t>
              </a:r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</a:t>
              </a:r>
              <a:r>
                <a:rPr lang="en-US" altLang="zh-CN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Text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椭圆 34"/>
          <p:cNvSpPr/>
          <p:nvPr/>
        </p:nvSpPr>
        <p:spPr>
          <a:xfrm>
            <a:off x="4030879" y="2133590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0133829" y="2137219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211921" y="2133821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13" y="2145031"/>
            <a:ext cx="959186" cy="971982"/>
          </a:xfrm>
          <a:prstGeom prst="ellipse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343" y="2223542"/>
            <a:ext cx="986194" cy="970200"/>
          </a:xfrm>
          <a:prstGeom prst="ellipse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40" y="2276247"/>
            <a:ext cx="893562" cy="879922"/>
          </a:xfrm>
          <a:prstGeom prst="ellipse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894" y="2223542"/>
            <a:ext cx="921660" cy="9216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5607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en-US" dirty="0" smtClean="0"/>
              <a:t>ranslation </a:t>
            </a:r>
            <a:r>
              <a:rPr lang="en-US" dirty="0"/>
              <a:t>of HTML to text 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4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8110158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5" t="-216" r="11039" b="216"/>
          <a:stretch/>
        </p:blipFill>
        <p:spPr>
          <a:xfrm>
            <a:off x="302172" y="2033752"/>
            <a:ext cx="2523734" cy="2523734"/>
          </a:xfrm>
          <a:prstGeom prst="ellipse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3165118" y="1365258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6416" y="248675"/>
            <a:ext cx="959186" cy="971982"/>
          </a:xfrm>
          <a:prstGeom prst="ellipse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88395916"/>
              </p:ext>
            </p:extLst>
          </p:nvPr>
        </p:nvGraphicFramePr>
        <p:xfrm>
          <a:off x="3847921" y="1505277"/>
          <a:ext cx="6844612" cy="4573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5304210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en-US" dirty="0" smtClean="0"/>
              <a:t>ranslation </a:t>
            </a:r>
            <a:r>
              <a:rPr lang="en-US" dirty="0"/>
              <a:t>of HTML to text 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8110158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6416" y="269681"/>
            <a:ext cx="959186" cy="971982"/>
          </a:xfrm>
          <a:prstGeom prst="ellipse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168" y="1454150"/>
            <a:ext cx="2451100" cy="4902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131" y="1454150"/>
            <a:ext cx="2349500" cy="4851400"/>
          </a:xfrm>
          <a:prstGeom prst="rect">
            <a:avLst/>
          </a:prstGeom>
        </p:spPr>
      </p:pic>
      <p:sp>
        <p:nvSpPr>
          <p:cNvPr id="17" name="Right Arrow 16"/>
          <p:cNvSpPr/>
          <p:nvPr/>
        </p:nvSpPr>
        <p:spPr>
          <a:xfrm>
            <a:off x="4146997" y="3206839"/>
            <a:ext cx="3799268" cy="10174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654484" y="2283509"/>
            <a:ext cx="22514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jsoup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96000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3971762" y="4582617"/>
            <a:ext cx="6573535" cy="584775"/>
            <a:chOff x="3877326" y="4290231"/>
            <a:chExt cx="6573535" cy="584775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492089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Create word dictionary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/>
        </p:nvSpPr>
        <p:spPr>
          <a:xfrm>
            <a:off x="3046279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sp>
        <p:nvSpPr>
          <p:cNvPr id="42" name="椭圆 41"/>
          <p:cNvSpPr/>
          <p:nvPr/>
        </p:nvSpPr>
        <p:spPr>
          <a:xfrm>
            <a:off x="10133829" y="2137219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782" y="2206574"/>
            <a:ext cx="986194" cy="970200"/>
          </a:xfrm>
          <a:prstGeom prst="ellipse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47" y="2206574"/>
            <a:ext cx="959186" cy="971982"/>
          </a:xfrm>
          <a:prstGeom prst="ellipse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7258530" y="2188403"/>
            <a:ext cx="3892024" cy="971718"/>
            <a:chOff x="7258530" y="2188403"/>
            <a:chExt cx="3892024" cy="971718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8530" y="2188403"/>
              <a:ext cx="986781" cy="971718"/>
            </a:xfrm>
            <a:prstGeom prst="ellipse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28894" y="2238461"/>
              <a:ext cx="921660" cy="921660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09086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7</a:t>
            </a:fld>
            <a:endParaRPr lang="zh-CN" altLang="en-US"/>
          </a:p>
        </p:txBody>
      </p:sp>
      <p:grpSp>
        <p:nvGrpSpPr>
          <p:cNvPr id="2" name="Group 1"/>
          <p:cNvGrpSpPr/>
          <p:nvPr/>
        </p:nvGrpSpPr>
        <p:grpSpPr>
          <a:xfrm>
            <a:off x="502045" y="1377134"/>
            <a:ext cx="2888704" cy="4320000"/>
            <a:chOff x="276414" y="1365258"/>
            <a:chExt cx="2888704" cy="4320000"/>
          </a:xfrm>
        </p:grpSpPr>
        <p:pic>
          <p:nvPicPr>
            <p:cNvPr id="4" name="图片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5" t="-216" r="11039" b="216"/>
            <a:stretch/>
          </p:blipFill>
          <p:spPr>
            <a:xfrm>
              <a:off x="276414" y="2046631"/>
              <a:ext cx="2523734" cy="2523734"/>
            </a:xfrm>
            <a:prstGeom prst="ellipse">
              <a:avLst/>
            </a:prstGeom>
          </p:spPr>
        </p:pic>
        <p:cxnSp>
          <p:nvCxnSpPr>
            <p:cNvPr id="5" name="直接连接符 9"/>
            <p:cNvCxnSpPr/>
            <p:nvPr/>
          </p:nvCxnSpPr>
          <p:spPr>
            <a:xfrm>
              <a:off x="3165118" y="1365258"/>
              <a:ext cx="0" cy="4320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标题 1"/>
          <p:cNvSpPr txBox="1">
            <a:spLocks/>
          </p:cNvSpPr>
          <p:nvPr/>
        </p:nvSpPr>
        <p:spPr>
          <a:xfrm>
            <a:off x="859263" y="404901"/>
            <a:ext cx="10515600" cy="7810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rPr>
              <a:t>Create word dictionary</a:t>
            </a:r>
            <a:endParaRPr lang="zh-CN" altLang="en-US" sz="4400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+mj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1628" y="310348"/>
            <a:ext cx="929276" cy="875648"/>
          </a:xfrm>
          <a:prstGeom prst="ellipse">
            <a:avLst/>
          </a:prstGeom>
        </p:spPr>
      </p:pic>
      <p:sp>
        <p:nvSpPr>
          <p:cNvPr id="9" name="内容占位符 2"/>
          <p:cNvSpPr txBox="1">
            <a:spLocks/>
          </p:cNvSpPr>
          <p:nvPr/>
        </p:nvSpPr>
        <p:spPr>
          <a:xfrm>
            <a:off x="4281826" y="1708156"/>
            <a:ext cx="6647712" cy="386137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3000"/>
            </a:pPr>
            <a:r>
              <a:rPr lang="en-US" altLang="zh-CN" dirty="0">
                <a:ea typeface="微软雅黑 Light" panose="020B0502040204020203" pitchFamily="34" charset="-122"/>
              </a:rPr>
              <a:t>Deal with the data </a:t>
            </a:r>
            <a:endParaRPr lang="en-US" altLang="zh-CN" dirty="0" smtClean="0">
              <a:ea typeface="微软雅黑 Light" panose="020B0502040204020203" pitchFamily="34" charset="-122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3000"/>
            </a:pPr>
            <a:endParaRPr lang="en-US" altLang="zh-CN" dirty="0" smtClean="0">
              <a:ea typeface="微软雅黑 Light" panose="020B0502040204020203" pitchFamily="34" charset="-122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3000"/>
            </a:pPr>
            <a:r>
              <a:rPr lang="en-US" altLang="zh-CN" dirty="0" smtClean="0">
                <a:ea typeface="微软雅黑 Light" panose="020B0502040204020203" pitchFamily="34" charset="-122"/>
              </a:rPr>
              <a:t>Page </a:t>
            </a:r>
            <a:r>
              <a:rPr lang="en-US" altLang="zh-CN" dirty="0">
                <a:ea typeface="微软雅黑 Light" panose="020B0502040204020203" pitchFamily="34" charset="-122"/>
              </a:rPr>
              <a:t>information </a:t>
            </a:r>
            <a:endParaRPr lang="en-US" altLang="zh-CN" dirty="0" smtClean="0">
              <a:ea typeface="微软雅黑 Light" panose="020B0502040204020203" pitchFamily="34" charset="-122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3000"/>
            </a:pPr>
            <a:endParaRPr lang="en-US" altLang="zh-CN" dirty="0" smtClean="0">
              <a:ea typeface="微软雅黑 Light" panose="020B0502040204020203" pitchFamily="34" charset="-122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3000"/>
            </a:pPr>
            <a:r>
              <a:rPr lang="en-US" altLang="zh-CN" dirty="0" smtClean="0">
                <a:ea typeface="微软雅黑 Light" panose="020B0502040204020203" pitchFamily="34" charset="-122"/>
              </a:rPr>
              <a:t>Combine them and build a dictionary</a:t>
            </a:r>
            <a:endParaRPr lang="en-US" altLang="zh-CN" dirty="0"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658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8</a:t>
            </a:fld>
            <a:endParaRPr lang="zh-CN" altLang="en-US"/>
          </a:p>
        </p:txBody>
      </p:sp>
      <p:grpSp>
        <p:nvGrpSpPr>
          <p:cNvPr id="4" name="组合 1"/>
          <p:cNvGrpSpPr/>
          <p:nvPr/>
        </p:nvGrpSpPr>
        <p:grpSpPr>
          <a:xfrm>
            <a:off x="2049125" y="2037868"/>
            <a:ext cx="7416823" cy="3714527"/>
            <a:chOff x="0" y="0"/>
            <a:chExt cx="5534025" cy="2676525"/>
          </a:xfrm>
        </p:grpSpPr>
        <p:grpSp>
          <p:nvGrpSpPr>
            <p:cNvPr id="5" name="组合 2"/>
            <p:cNvGrpSpPr/>
            <p:nvPr/>
          </p:nvGrpSpPr>
          <p:grpSpPr>
            <a:xfrm>
              <a:off x="0" y="38100"/>
              <a:ext cx="1200150" cy="2466975"/>
              <a:chOff x="0" y="0"/>
              <a:chExt cx="1200150" cy="2466975"/>
            </a:xfrm>
          </p:grpSpPr>
          <p:sp>
            <p:nvSpPr>
              <p:cNvPr id="34" name="矩形 29"/>
              <p:cNvSpPr/>
              <p:nvPr/>
            </p:nvSpPr>
            <p:spPr>
              <a:xfrm>
                <a:off x="0" y="0"/>
                <a:ext cx="120015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200" kern="100">
                    <a:effectLst/>
                    <a:latin typeface="Times New Roman"/>
                    <a:ea typeface="宋体"/>
                    <a:cs typeface="Times New Roman"/>
                  </a:rPr>
                  <a:t>Keyword 1</a:t>
                </a:r>
                <a:endParaRPr lang="zh-CN" sz="1200" kern="100">
                  <a:effectLst/>
                  <a:latin typeface="Times New Roman"/>
                  <a:ea typeface="宋体"/>
                  <a:cs typeface="Times New Roman"/>
                </a:endParaRPr>
              </a:p>
            </p:txBody>
          </p:sp>
          <p:sp>
            <p:nvSpPr>
              <p:cNvPr id="35" name="矩形 30"/>
              <p:cNvSpPr/>
              <p:nvPr/>
            </p:nvSpPr>
            <p:spPr>
              <a:xfrm>
                <a:off x="0" y="733425"/>
                <a:ext cx="120015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200" kern="100">
                    <a:effectLst/>
                    <a:latin typeface="Times New Roman"/>
                    <a:ea typeface="宋体"/>
                    <a:cs typeface="Times New Roman"/>
                  </a:rPr>
                  <a:t>Keyword 2</a:t>
                </a:r>
                <a:endParaRPr lang="zh-CN" sz="1200" kern="100">
                  <a:effectLst/>
                  <a:latin typeface="Times New Roman"/>
                  <a:ea typeface="宋体"/>
                  <a:cs typeface="Times New Roman"/>
                </a:endParaRPr>
              </a:p>
            </p:txBody>
          </p:sp>
          <p:sp>
            <p:nvSpPr>
              <p:cNvPr id="36" name="矩形 31"/>
              <p:cNvSpPr/>
              <p:nvPr/>
            </p:nvSpPr>
            <p:spPr>
              <a:xfrm>
                <a:off x="0" y="1419225"/>
                <a:ext cx="120015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200" kern="100">
                    <a:effectLst/>
                    <a:latin typeface="Times New Roman"/>
                    <a:ea typeface="宋体"/>
                    <a:cs typeface="Times New Roman"/>
                  </a:rPr>
                  <a:t>Keyword 3</a:t>
                </a:r>
                <a:endParaRPr lang="zh-CN" sz="1200" kern="100">
                  <a:effectLst/>
                  <a:latin typeface="Times New Roman"/>
                  <a:ea typeface="宋体"/>
                  <a:cs typeface="Times New Roman"/>
                </a:endParaRPr>
              </a:p>
            </p:txBody>
          </p:sp>
          <p:sp>
            <p:nvSpPr>
              <p:cNvPr id="37" name="矩形 32"/>
              <p:cNvSpPr/>
              <p:nvPr/>
            </p:nvSpPr>
            <p:spPr>
              <a:xfrm>
                <a:off x="0" y="2085975"/>
                <a:ext cx="120015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200" kern="100">
                    <a:effectLst/>
                    <a:latin typeface="Times New Roman"/>
                    <a:ea typeface="宋体"/>
                    <a:cs typeface="Times New Roman"/>
                  </a:rPr>
                  <a:t>Keyword 4</a:t>
                </a:r>
                <a:endParaRPr lang="zh-CN" sz="1200" kern="100">
                  <a:effectLst/>
                  <a:latin typeface="Times New Roman"/>
                  <a:ea typeface="宋体"/>
                  <a:cs typeface="Times New Roman"/>
                </a:endParaRPr>
              </a:p>
            </p:txBody>
          </p:sp>
        </p:grpSp>
        <p:grpSp>
          <p:nvGrpSpPr>
            <p:cNvPr id="6" name="组合 3"/>
            <p:cNvGrpSpPr/>
            <p:nvPr/>
          </p:nvGrpSpPr>
          <p:grpSpPr>
            <a:xfrm>
              <a:off x="1200150" y="0"/>
              <a:ext cx="4333875" cy="2676525"/>
              <a:chOff x="323850" y="0"/>
              <a:chExt cx="4333875" cy="2676525"/>
            </a:xfrm>
          </p:grpSpPr>
          <p:sp>
            <p:nvSpPr>
              <p:cNvPr id="7" name="矩形 4"/>
              <p:cNvSpPr/>
              <p:nvPr/>
            </p:nvSpPr>
            <p:spPr>
              <a:xfrm>
                <a:off x="847725" y="38100"/>
                <a:ext cx="923925" cy="246697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200" kern="100" dirty="0">
                    <a:effectLst/>
                    <a:latin typeface="Times New Roman"/>
                    <a:ea typeface="宋体"/>
                    <a:cs typeface="Times New Roman"/>
                  </a:rPr>
                  <a:t>Hashing function</a:t>
                </a:r>
                <a:endParaRPr lang="zh-CN" sz="1200" kern="100" dirty="0">
                  <a:effectLst/>
                  <a:latin typeface="Times New Roman"/>
                  <a:ea typeface="宋体"/>
                  <a:cs typeface="Times New Roman"/>
                </a:endParaRPr>
              </a:p>
            </p:txBody>
          </p:sp>
          <p:grpSp>
            <p:nvGrpSpPr>
              <p:cNvPr id="8" name="组合 5"/>
              <p:cNvGrpSpPr/>
              <p:nvPr/>
            </p:nvGrpSpPr>
            <p:grpSpPr>
              <a:xfrm>
                <a:off x="323850" y="0"/>
                <a:ext cx="4333875" cy="2676525"/>
                <a:chOff x="323850" y="0"/>
                <a:chExt cx="4333875" cy="2676525"/>
              </a:xfrm>
            </p:grpSpPr>
            <p:grpSp>
              <p:nvGrpSpPr>
                <p:cNvPr id="10" name="组合 6"/>
                <p:cNvGrpSpPr/>
                <p:nvPr/>
              </p:nvGrpSpPr>
              <p:grpSpPr>
                <a:xfrm>
                  <a:off x="323850" y="190500"/>
                  <a:ext cx="1876425" cy="2295525"/>
                  <a:chOff x="323850" y="0"/>
                  <a:chExt cx="1876425" cy="2295525"/>
                </a:xfrm>
              </p:grpSpPr>
              <p:cxnSp>
                <p:nvCxnSpPr>
                  <p:cNvPr id="30" name="肘形连接符 25"/>
                  <p:cNvCxnSpPr/>
                  <p:nvPr/>
                </p:nvCxnSpPr>
                <p:spPr>
                  <a:xfrm>
                    <a:off x="323850" y="0"/>
                    <a:ext cx="1857375" cy="790575"/>
                  </a:xfrm>
                  <a:prstGeom prst="bentConnector3">
                    <a:avLst/>
                  </a:prstGeom>
                  <a:ln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肘形连接符 26"/>
                  <p:cNvCxnSpPr/>
                  <p:nvPr/>
                </p:nvCxnSpPr>
                <p:spPr>
                  <a:xfrm flipV="1">
                    <a:off x="323850" y="1466850"/>
                    <a:ext cx="1857375" cy="676275"/>
                  </a:xfrm>
                  <a:prstGeom prst="bentConnector3">
                    <a:avLst>
                      <a:gd name="adj1" fmla="val 79744"/>
                    </a:avLst>
                  </a:prstGeom>
                  <a:ln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肘形连接符 27"/>
                  <p:cNvCxnSpPr/>
                  <p:nvPr/>
                </p:nvCxnSpPr>
                <p:spPr>
                  <a:xfrm flipV="1">
                    <a:off x="323850" y="76200"/>
                    <a:ext cx="1857375" cy="1390650"/>
                  </a:xfrm>
                  <a:prstGeom prst="bentConnector3">
                    <a:avLst>
                      <a:gd name="adj1" fmla="val 66923"/>
                    </a:avLst>
                  </a:prstGeom>
                  <a:ln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肘形连接符 28"/>
                  <p:cNvCxnSpPr>
                    <a:stCxn id="35" idx="3"/>
                    <a:endCxn id="21" idx="1"/>
                  </p:cNvCxnSpPr>
                  <p:nvPr/>
                </p:nvCxnSpPr>
                <p:spPr>
                  <a:xfrm>
                    <a:off x="323850" y="771525"/>
                    <a:ext cx="1876425" cy="1524000"/>
                  </a:xfrm>
                  <a:prstGeom prst="bentConnector3">
                    <a:avLst>
                      <a:gd name="adj1" fmla="val 35787"/>
                    </a:avLst>
                  </a:prstGeom>
                  <a:ln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组合 7"/>
                <p:cNvGrpSpPr/>
                <p:nvPr/>
              </p:nvGrpSpPr>
              <p:grpSpPr>
                <a:xfrm>
                  <a:off x="2200275" y="0"/>
                  <a:ext cx="2457450" cy="2676525"/>
                  <a:chOff x="0" y="0"/>
                  <a:chExt cx="2457450" cy="2676525"/>
                </a:xfrm>
              </p:grpSpPr>
              <p:grpSp>
                <p:nvGrpSpPr>
                  <p:cNvPr id="12" name="组合 8"/>
                  <p:cNvGrpSpPr/>
                  <p:nvPr/>
                </p:nvGrpSpPr>
                <p:grpSpPr>
                  <a:xfrm>
                    <a:off x="0" y="0"/>
                    <a:ext cx="2457450" cy="2676525"/>
                    <a:chOff x="0" y="0"/>
                    <a:chExt cx="2457450" cy="2676525"/>
                  </a:xfrm>
                </p:grpSpPr>
                <p:grpSp>
                  <p:nvGrpSpPr>
                    <p:cNvPr id="17" name="组合 13"/>
                    <p:cNvGrpSpPr/>
                    <p:nvPr/>
                  </p:nvGrpSpPr>
                  <p:grpSpPr>
                    <a:xfrm>
                      <a:off x="0" y="0"/>
                      <a:ext cx="2457450" cy="438150"/>
                      <a:chOff x="0" y="0"/>
                      <a:chExt cx="2457450" cy="438150"/>
                    </a:xfrm>
                  </p:grpSpPr>
                  <p:sp>
                    <p:nvSpPr>
                      <p:cNvPr id="28" name="矩形 23"/>
                      <p:cNvSpPr/>
                      <p:nvPr/>
                    </p:nvSpPr>
                    <p:spPr>
                      <a:xfrm>
                        <a:off x="0" y="114300"/>
                        <a:ext cx="514350" cy="26670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001</a:t>
                        </a:r>
                        <a:endParaRPr lang="zh-CN" sz="1200" kern="10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29" name="矩形 24"/>
                      <p:cNvSpPr/>
                      <p:nvPr/>
                    </p:nvSpPr>
                    <p:spPr>
                      <a:xfrm>
                        <a:off x="752475" y="0"/>
                        <a:ext cx="1704975" cy="43815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 dirty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PageInfo</a:t>
                        </a:r>
                        <a:endParaRPr lang="zh-CN" sz="1200" kern="100" dirty="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</p:grpSp>
                <p:grpSp>
                  <p:nvGrpSpPr>
                    <p:cNvPr id="18" name="组合 14"/>
                    <p:cNvGrpSpPr/>
                    <p:nvPr/>
                  </p:nvGrpSpPr>
                  <p:grpSpPr>
                    <a:xfrm>
                      <a:off x="0" y="723900"/>
                      <a:ext cx="2457450" cy="438150"/>
                      <a:chOff x="0" y="0"/>
                      <a:chExt cx="2457450" cy="438150"/>
                    </a:xfrm>
                  </p:grpSpPr>
                  <p:sp>
                    <p:nvSpPr>
                      <p:cNvPr id="25" name="矩形 21"/>
                      <p:cNvSpPr/>
                      <p:nvPr/>
                    </p:nvSpPr>
                    <p:spPr>
                      <a:xfrm>
                        <a:off x="0" y="114300"/>
                        <a:ext cx="514350" cy="26670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 dirty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002</a:t>
                        </a:r>
                        <a:endParaRPr lang="zh-CN" sz="1200" kern="100" dirty="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27" name="矩形 22"/>
                      <p:cNvSpPr/>
                      <p:nvPr/>
                    </p:nvSpPr>
                    <p:spPr>
                      <a:xfrm>
                        <a:off x="752475" y="0"/>
                        <a:ext cx="1704975" cy="43815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 dirty="0" smtClean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PageInfo</a:t>
                        </a:r>
                        <a:endParaRPr lang="zh-CN" sz="1200" kern="100" dirty="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</p:grpSp>
                <p:grpSp>
                  <p:nvGrpSpPr>
                    <p:cNvPr id="19" name="组合 15"/>
                    <p:cNvGrpSpPr/>
                    <p:nvPr/>
                  </p:nvGrpSpPr>
                  <p:grpSpPr>
                    <a:xfrm>
                      <a:off x="0" y="1400175"/>
                      <a:ext cx="2457450" cy="438150"/>
                      <a:chOff x="0" y="0"/>
                      <a:chExt cx="2457450" cy="438150"/>
                    </a:xfrm>
                  </p:grpSpPr>
                  <p:sp>
                    <p:nvSpPr>
                      <p:cNvPr id="23" name="矩形 19"/>
                      <p:cNvSpPr/>
                      <p:nvPr/>
                    </p:nvSpPr>
                    <p:spPr>
                      <a:xfrm>
                        <a:off x="0" y="114300"/>
                        <a:ext cx="514350" cy="26670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003</a:t>
                        </a:r>
                        <a:endParaRPr lang="zh-CN" sz="1200" kern="10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24" name="矩形 20"/>
                      <p:cNvSpPr/>
                      <p:nvPr/>
                    </p:nvSpPr>
                    <p:spPr>
                      <a:xfrm>
                        <a:off x="752475" y="0"/>
                        <a:ext cx="1704975" cy="43815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 dirty="0" smtClean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PageInfo</a:t>
                        </a:r>
                        <a:endParaRPr lang="zh-CN" sz="1200" kern="100" dirty="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</p:grpSp>
                <p:grpSp>
                  <p:nvGrpSpPr>
                    <p:cNvPr id="20" name="组合 16"/>
                    <p:cNvGrpSpPr/>
                    <p:nvPr/>
                  </p:nvGrpSpPr>
                  <p:grpSpPr>
                    <a:xfrm>
                      <a:off x="0" y="2238375"/>
                      <a:ext cx="2457450" cy="438150"/>
                      <a:chOff x="0" y="0"/>
                      <a:chExt cx="2457450" cy="438150"/>
                    </a:xfrm>
                  </p:grpSpPr>
                  <p:sp>
                    <p:nvSpPr>
                      <p:cNvPr id="21" name="矩形 17"/>
                      <p:cNvSpPr/>
                      <p:nvPr/>
                    </p:nvSpPr>
                    <p:spPr>
                      <a:xfrm>
                        <a:off x="0" y="114300"/>
                        <a:ext cx="514350" cy="26670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012</a:t>
                        </a:r>
                        <a:endParaRPr lang="zh-CN" sz="1200" kern="10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22" name="矩形 18"/>
                      <p:cNvSpPr/>
                      <p:nvPr/>
                    </p:nvSpPr>
                    <p:spPr>
                      <a:xfrm>
                        <a:off x="752475" y="0"/>
                        <a:ext cx="1704975" cy="438150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1200" kern="100" dirty="0" smtClean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PageInfo</a:t>
                        </a:r>
                        <a:r>
                          <a:rPr lang="en-US" sz="1200" kern="100" dirty="0">
                            <a:effectLst/>
                            <a:latin typeface="Times New Roman"/>
                            <a:ea typeface="宋体"/>
                            <a:cs typeface="Times New Roman"/>
                          </a:rPr>
                          <a:t> </a:t>
                        </a:r>
                        <a:endParaRPr lang="zh-CN" sz="1200" kern="100" dirty="0">
                          <a:effectLst/>
                          <a:latin typeface="Times New Roman"/>
                          <a:ea typeface="宋体"/>
                          <a:cs typeface="Times New Roman"/>
                        </a:endParaRPr>
                      </a:p>
                    </p:txBody>
                  </p:sp>
                </p:grpSp>
              </p:grpSp>
              <p:grpSp>
                <p:nvGrpSpPr>
                  <p:cNvPr id="13" name="组合 9"/>
                  <p:cNvGrpSpPr/>
                  <p:nvPr/>
                </p:nvGrpSpPr>
                <p:grpSpPr>
                  <a:xfrm>
                    <a:off x="228600" y="1885950"/>
                    <a:ext cx="45085" cy="349885"/>
                    <a:chOff x="0" y="0"/>
                    <a:chExt cx="45085" cy="349885"/>
                  </a:xfrm>
                </p:grpSpPr>
                <p:sp>
                  <p:nvSpPr>
                    <p:cNvPr id="14" name="椭圆 10"/>
                    <p:cNvSpPr/>
                    <p:nvPr/>
                  </p:nvSpPr>
                  <p:spPr>
                    <a:xfrm>
                      <a:off x="0" y="0"/>
                      <a:ext cx="45085" cy="45085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" name="椭圆 11"/>
                    <p:cNvSpPr/>
                    <p:nvPr/>
                  </p:nvSpPr>
                  <p:spPr>
                    <a:xfrm>
                      <a:off x="0" y="152400"/>
                      <a:ext cx="45085" cy="45085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6" name="椭圆 12"/>
                    <p:cNvSpPr/>
                    <p:nvPr/>
                  </p:nvSpPr>
                  <p:spPr>
                    <a:xfrm>
                      <a:off x="0" y="304800"/>
                      <a:ext cx="45085" cy="45085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zh-CN" altLang="en-US"/>
                    </a:p>
                  </p:txBody>
                </p:sp>
              </p:grpSp>
            </p:grpSp>
          </p:grpSp>
        </p:grpSp>
      </p:grpSp>
      <p:sp>
        <p:nvSpPr>
          <p:cNvPr id="38" name="TextBox 37"/>
          <p:cNvSpPr txBox="1"/>
          <p:nvPr/>
        </p:nvSpPr>
        <p:spPr>
          <a:xfrm>
            <a:off x="1194633" y="1357381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Hashing map:</a:t>
            </a:r>
            <a:endParaRPr lang="zh-CN" altLang="en-US" dirty="0"/>
          </a:p>
        </p:txBody>
      </p:sp>
      <p:sp>
        <p:nvSpPr>
          <p:cNvPr id="40" name="标题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8983717" cy="78109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rPr>
              <a:t>Create word dictionary</a:t>
            </a:r>
            <a:endParaRPr lang="zh-CN" altLang="en-US" sz="4400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+mj-cs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968" y="251359"/>
            <a:ext cx="986194" cy="9702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854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sp>
        <p:nvSpPr>
          <p:cNvPr id="22" name="矩形 21"/>
          <p:cNvSpPr/>
          <p:nvPr/>
        </p:nvSpPr>
        <p:spPr>
          <a:xfrm>
            <a:off x="6106458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120674" y="4743282"/>
            <a:ext cx="6573535" cy="584775"/>
            <a:chOff x="3877326" y="4290231"/>
            <a:chExt cx="6573535" cy="584775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289707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Page ranking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椭圆 24"/>
          <p:cNvSpPr/>
          <p:nvPr/>
        </p:nvSpPr>
        <p:spPr>
          <a:xfrm>
            <a:off x="4030879" y="2133590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983559" y="2133591"/>
            <a:ext cx="1080000" cy="1080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1056649" y="2188403"/>
            <a:ext cx="10093905" cy="987481"/>
            <a:chOff x="1056649" y="2188403"/>
            <a:chExt cx="10093905" cy="987481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6649" y="2203902"/>
              <a:ext cx="959186" cy="971982"/>
            </a:xfrm>
            <a:prstGeom prst="ellipse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0674" y="2203902"/>
              <a:ext cx="986194" cy="970200"/>
            </a:xfrm>
            <a:prstGeom prst="ellipse">
              <a:avLst/>
            </a:prstGeom>
          </p:spPr>
        </p:pic>
        <p:grpSp>
          <p:nvGrpSpPr>
            <p:cNvPr id="33" name="Group 32"/>
            <p:cNvGrpSpPr/>
            <p:nvPr/>
          </p:nvGrpSpPr>
          <p:grpSpPr>
            <a:xfrm>
              <a:off x="7258530" y="2188403"/>
              <a:ext cx="3892024" cy="971718"/>
              <a:chOff x="7258530" y="2188403"/>
              <a:chExt cx="3892024" cy="971718"/>
            </a:xfrm>
          </p:grpSpPr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58530" y="2188403"/>
                <a:ext cx="986781" cy="971718"/>
              </a:xfrm>
              <a:prstGeom prst="ellipse">
                <a:avLst/>
              </a:prstGeom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28894" y="2238461"/>
                <a:ext cx="921660" cy="921660"/>
              </a:xfrm>
              <a:prstGeom prst="ellipse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8777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1B59A"/>
      </a:accent1>
      <a:accent2>
        <a:srgbClr val="ED7D31"/>
      </a:accent2>
      <a:accent3>
        <a:srgbClr val="A5A5A5"/>
      </a:accent3>
      <a:accent4>
        <a:srgbClr val="FFC000"/>
      </a:accent4>
      <a:accent5>
        <a:srgbClr val="3DB39E"/>
      </a:accent5>
      <a:accent6>
        <a:srgbClr val="70AD47"/>
      </a:accent6>
      <a:hlink>
        <a:srgbClr val="3DB39E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427</Words>
  <Application>Microsoft Macintosh PowerPoint</Application>
  <PresentationFormat>Widescreen</PresentationFormat>
  <Paragraphs>127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Adobe 黑体 Std R</vt:lpstr>
      <vt:lpstr>Calibri</vt:lpstr>
      <vt:lpstr>Times New Roman</vt:lpstr>
      <vt:lpstr>宋体</vt:lpstr>
      <vt:lpstr>微软雅黑 Light</vt:lpstr>
      <vt:lpstr>等线</vt:lpstr>
      <vt:lpstr>Arial</vt:lpstr>
      <vt:lpstr>Office 主题</vt:lpstr>
      <vt:lpstr>PowerPoint Presentation</vt:lpstr>
      <vt:lpstr>CONTENTS</vt:lpstr>
      <vt:lpstr>PowerPoint Presentation</vt:lpstr>
      <vt:lpstr>Translation of HTML to text </vt:lpstr>
      <vt:lpstr>Translation of HTML to text </vt:lpstr>
      <vt:lpstr>PowerPoint Presentation</vt:lpstr>
      <vt:lpstr>PowerPoint Presentation</vt:lpstr>
      <vt:lpstr>Create word dictionary</vt:lpstr>
      <vt:lpstr>PowerPoint Presentation</vt:lpstr>
      <vt:lpstr>Page ranking</vt:lpstr>
      <vt:lpstr>Page ranking</vt:lpstr>
      <vt:lpstr>PowerPoint Presentation</vt:lpstr>
      <vt:lpstr>Pick Fragment using KMP </vt:lpstr>
      <vt:lpstr>Pick Fragment using KMP </vt:lpstr>
      <vt:lpstr>PowerPoint Presentation</vt:lpstr>
      <vt:lpstr>Pick Fragment using KMP </vt:lpstr>
      <vt:lpstr>Next Plan —— UI design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Tonna Tang</dc:creator>
  <cp:lastModifiedBy>Microsoft Office User</cp:lastModifiedBy>
  <cp:revision>189</cp:revision>
  <dcterms:created xsi:type="dcterms:W3CDTF">2015-06-09T12:52:33Z</dcterms:created>
  <dcterms:modified xsi:type="dcterms:W3CDTF">2016-12-06T18:25:17Z</dcterms:modified>
</cp:coreProperties>
</file>

<file path=docProps/thumbnail.jpeg>
</file>